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8" r:id="rId2"/>
    <p:sldId id="257" r:id="rId3"/>
    <p:sldId id="259" r:id="rId4"/>
    <p:sldId id="278" r:id="rId5"/>
    <p:sldId id="260" r:id="rId6"/>
    <p:sldId id="261" r:id="rId7"/>
    <p:sldId id="262" r:id="rId8"/>
    <p:sldId id="263" r:id="rId9"/>
    <p:sldId id="264" r:id="rId10"/>
    <p:sldId id="267" r:id="rId11"/>
    <p:sldId id="265" r:id="rId12"/>
    <p:sldId id="266" r:id="rId13"/>
    <p:sldId id="268" r:id="rId14"/>
    <p:sldId id="269" r:id="rId15"/>
    <p:sldId id="272" r:id="rId16"/>
    <p:sldId id="273" r:id="rId17"/>
    <p:sldId id="274" r:id="rId18"/>
    <p:sldId id="275" r:id="rId19"/>
    <p:sldId id="276" r:id="rId20"/>
    <p:sldId id="277"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5E09"/>
    <a:srgbClr val="E14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29" autoAdjust="0"/>
  </p:normalViewPr>
  <p:slideViewPr>
    <p:cSldViewPr>
      <p:cViewPr>
        <p:scale>
          <a:sx n="99" d="100"/>
          <a:sy n="99" d="100"/>
        </p:scale>
        <p:origin x="-1896" y="-216"/>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2CA145-F594-4A40-B08B-9DC94152C650}" type="datetimeFigureOut">
              <a:rPr lang="fr-FR" smtClean="0"/>
              <a:pPr/>
              <a:t>14/04/2013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04CE5-4AEB-4186-8FD3-6E8800BA4B94}" type="slidenum">
              <a:rPr lang="fr-FR" smtClean="0"/>
              <a:pPr/>
              <a:t>‹N°›</a:t>
            </a:fld>
            <a:endParaRPr lang="fr-FR"/>
          </a:p>
        </p:txBody>
      </p:sp>
    </p:spTree>
    <p:extLst>
      <p:ext uri="{BB962C8B-B14F-4D97-AF65-F5344CB8AC3E}">
        <p14:creationId xmlns:p14="http://schemas.microsoft.com/office/powerpoint/2010/main" val="75001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dirty="0" smtClean="0">
              <a:solidFill>
                <a:schemeClr val="accent6"/>
              </a:solidFill>
            </a:endParaRPr>
          </a:p>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Processus de socialisation par le travail qui s’opère</a:t>
            </a:r>
          </a:p>
          <a:p>
            <a:r>
              <a:rPr lang="fr-FR" dirty="0" smtClean="0"/>
              <a:t>La vie sociale est fait de situations d’échanges entre individus,</a:t>
            </a:r>
            <a:r>
              <a:rPr lang="fr-FR" baseline="0" dirty="0" smtClean="0"/>
              <a:t> apprendre les rapports sociaux et intégrer les normes et les valeurs de la société.</a:t>
            </a:r>
          </a:p>
          <a:p>
            <a:r>
              <a:rPr lang="fr-FR" dirty="0" smtClean="0"/>
              <a:t>Les réseaux sociaux se développent sous réserve d’une éducation et d’un changement culturel associé. </a:t>
            </a:r>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i="1" dirty="0" smtClean="0"/>
              <a:t>utiliser un lexique adapté, proposer des solutions pour affronter la complexité et surmonter les aléas,  mesurer l’écart entre la tâche confiée et l’activité réalisée, tirer une leçon de ses erreurs, etc.</a:t>
            </a:r>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PFMP « accrochent-elles » les élèves ?</a:t>
            </a:r>
          </a:p>
          <a:p>
            <a:r>
              <a:rPr lang="fr-FR" dirty="0" smtClean="0"/>
              <a:t>Un sens peut-il être donné à l’alternance entre deux lieux de formation ? </a:t>
            </a:r>
          </a:p>
          <a:p>
            <a:r>
              <a:rPr lang="fr-FR" dirty="0" smtClean="0"/>
              <a:t>Les PFMP permettent-elles à l’élève d’acquérir les savoirs du bac GA (y compris les savoirs rédactionnels et les savoirs juridiques et économiques) ? </a:t>
            </a:r>
          </a:p>
          <a:p>
            <a:r>
              <a:rPr lang="fr-FR" dirty="0" smtClean="0"/>
              <a:t>Les PFMP sont-elles un moyen à part entière de la professionnalisation des élèves de bac GA ?</a:t>
            </a:r>
          </a:p>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Qui évalue ?</a:t>
            </a:r>
          </a:p>
          <a:p>
            <a:r>
              <a:rPr lang="fr-FR" dirty="0" smtClean="0"/>
              <a:t>Quel est le lien entre PFMP et certification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10</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Quel partenariat mettre en œuvre avec les tuteurs ?</a:t>
            </a:r>
          </a:p>
          <a:p>
            <a:r>
              <a:rPr lang="fr-FR" dirty="0" smtClean="0"/>
              <a:t>Quel est le rôle des professeurs EP ? et EG ?</a:t>
            </a:r>
          </a:p>
          <a:p>
            <a:r>
              <a:rPr lang="fr-FR" dirty="0" smtClean="0"/>
              <a:t>Quel est le rôle des tuteurs ?</a:t>
            </a:r>
          </a:p>
          <a:p>
            <a:r>
              <a:rPr lang="fr-FR" dirty="0" smtClean="0"/>
              <a:t>Quel est le rôle des élèves ?</a:t>
            </a:r>
          </a:p>
          <a:p>
            <a:r>
              <a:rPr lang="fr-FR" dirty="0" smtClean="0"/>
              <a:t>À quel moment faire les visites de stage ?</a:t>
            </a:r>
          </a:p>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11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3304CE5-4AEB-4186-8FD3-6E8800BA4B94}"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rgbClr val="E14905"/>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r>
              <a:rPr lang="fr-FR" smtClean="0"/>
              <a:t>3/28/2008</a:t>
            </a:r>
            <a:endParaRPr/>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fr-FR" smtClean="0"/>
              <a:t>PNP - Lille - 4 &amp; 5 avril 2013</a:t>
            </a:r>
            <a:endParaRPr/>
          </a:p>
        </p:txBody>
      </p:sp>
      <p:sp>
        <p:nvSpPr>
          <p:cNvPr id="6" name="Slide Number Placeholder 5"/>
          <p:cNvSpPr>
            <a:spLocks noGrp="1"/>
          </p:cNvSpPr>
          <p:nvPr>
            <p:ph type="sldNum" sz="quarter" idx="12"/>
          </p:nvPr>
        </p:nvSpPr>
        <p:spPr>
          <a:xfrm>
            <a:off x="4870076" y="6553200"/>
            <a:ext cx="762000" cy="228600"/>
          </a:xfrm>
          <a:prstGeom prst="rect">
            <a:avLst/>
          </a:prstGeom>
          <a:noFill/>
          <a:ln>
            <a:noFill/>
          </a:ln>
          <a:effectLst/>
        </p:spPr>
        <p:txBody>
          <a:bodyPr/>
          <a:lstStyle>
            <a:lvl1pPr algn="ctr">
              <a:defRPr sz="900" kern="1200" cap="small" baseline="0">
                <a:solidFill>
                  <a:sysClr val="windowText" lastClr="000000"/>
                </a:solidFill>
                <a:latin typeface="+mj-lt"/>
                <a:ea typeface="+mn-ea"/>
                <a:cs typeface="+mn-cs"/>
              </a:defRPr>
            </a:lvl1pPr>
          </a:lstStyle>
          <a:p>
            <a:fld id="{DF28FB93-0A08-4E7D-8E63-9EFA29F1E093}" type="slidenum">
              <a:rPr/>
              <a:pPr/>
              <a:t>‹N°›</a:t>
            </a:fld>
            <a:endParaRPr/>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fr-FR" smtClean="0"/>
              <a:t>Modifiez le style du titre</a:t>
            </a:r>
            <a:endParaRPr/>
          </a:p>
        </p:txBody>
      </p:sp>
      <p:sp>
        <p:nvSpPr>
          <p:cNvPr id="14" name="Rectangle 13"/>
          <p:cNvSpPr/>
          <p:nvPr userDrawn="1"/>
        </p:nvSpPr>
        <p:spPr>
          <a:xfrm>
            <a:off x="0" y="4581939"/>
            <a:ext cx="1828800" cy="1828800"/>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10"/>
          <p:cNvSpPr/>
          <p:nvPr userDrawn="1"/>
        </p:nvSpPr>
        <p:spPr>
          <a:xfrm>
            <a:off x="351284" y="4941168"/>
            <a:ext cx="838200" cy="83820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Oval 10"/>
          <p:cNvSpPr/>
          <p:nvPr userDrawn="1"/>
        </p:nvSpPr>
        <p:spPr>
          <a:xfrm>
            <a:off x="647564" y="4941168"/>
            <a:ext cx="838200" cy="83820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r>
              <a:rPr lang="fr-FR" smtClean="0"/>
              <a:t>3/28/2008</a:t>
            </a:r>
            <a:endParaRPr/>
          </a:p>
        </p:txBody>
      </p:sp>
      <p:sp>
        <p:nvSpPr>
          <p:cNvPr id="5" name="Footer Placeholder 4"/>
          <p:cNvSpPr>
            <a:spLocks noGrp="1"/>
          </p:cNvSpPr>
          <p:nvPr>
            <p:ph type="ftr" sz="quarter" idx="11"/>
          </p:nvPr>
        </p:nvSpPr>
        <p:spPr/>
        <p:txBody>
          <a:bodyPr/>
          <a:lstStyle/>
          <a:p>
            <a:r>
              <a:rPr lang="fr-FR" smtClean="0"/>
              <a:t>PNP - Lille - 4 &amp; 5 avril 2013</a:t>
            </a:r>
            <a:endParaRPr/>
          </a:p>
        </p:txBody>
      </p:sp>
      <p:sp>
        <p:nvSpPr>
          <p:cNvPr id="6" name="Slide Number Placeholder 5"/>
          <p:cNvSpPr>
            <a:spLocks noGrp="1"/>
          </p:cNvSpPr>
          <p:nvPr>
            <p:ph type="sldNum" sz="quarter" idx="12"/>
          </p:nvPr>
        </p:nvSpPr>
        <p:spPr>
          <a:xfrm>
            <a:off x="611560" y="623156"/>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fr-FR" smtClean="0"/>
              <a:t>Modifiez le style du titre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r>
              <a:rPr lang="fr-FR" smtClean="0"/>
              <a:t>3/28/2008</a:t>
            </a:r>
            <a:endParaRPr/>
          </a:p>
        </p:txBody>
      </p:sp>
      <p:sp>
        <p:nvSpPr>
          <p:cNvPr id="5" name="Footer Placeholder 4"/>
          <p:cNvSpPr>
            <a:spLocks noGrp="1"/>
          </p:cNvSpPr>
          <p:nvPr>
            <p:ph type="ftr" sz="quarter" idx="11"/>
          </p:nvPr>
        </p:nvSpPr>
        <p:spPr/>
        <p:txBody>
          <a:bodyPr/>
          <a:lstStyle/>
          <a:p>
            <a:r>
              <a:rPr lang="fr-FR" smtClean="0"/>
              <a:t>PNP - Lille - 4 &amp; 5 avril 2013</a:t>
            </a:r>
            <a:endParaRPr/>
          </a:p>
        </p:txBody>
      </p:sp>
      <p:sp>
        <p:nvSpPr>
          <p:cNvPr id="6" name="Slide Number Placeholder 5"/>
          <p:cNvSpPr>
            <a:spLocks noGrp="1"/>
          </p:cNvSpPr>
          <p:nvPr>
            <p:ph type="sldNum" sz="quarter" idx="12"/>
          </p:nvPr>
        </p:nvSpPr>
        <p:spPr>
          <a:xfrm>
            <a:off x="7848600" y="533400"/>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fr-FR" dirty="0" smtClean="0"/>
              <a:t>Modifiez le style du titre</a:t>
            </a:r>
            <a:endParaRPr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Footer Placeholder 4"/>
          <p:cNvSpPr>
            <a:spLocks noGrp="1"/>
          </p:cNvSpPr>
          <p:nvPr>
            <p:ph type="ftr" sz="quarter" idx="11"/>
          </p:nvPr>
        </p:nvSpPr>
        <p:spPr>
          <a:xfrm>
            <a:off x="5178152" y="6356350"/>
            <a:ext cx="3642320" cy="365125"/>
          </a:xfrm>
        </p:spPr>
        <p:txBody>
          <a:bodyPr/>
          <a:lstStyle/>
          <a:p>
            <a:pPr algn="r"/>
            <a:r>
              <a:rPr lang="fr-FR" dirty="0" smtClean="0"/>
              <a:t>PNP - Lille - 4 &amp; 5 avril 2013</a:t>
            </a:r>
            <a:endParaRPr lang="fr-FR" dirty="0"/>
          </a:p>
        </p:txBody>
      </p:sp>
      <p:sp>
        <p:nvSpPr>
          <p:cNvPr id="6" name="Slide Number Placeholder 5"/>
          <p:cNvSpPr>
            <a:spLocks noGrp="1"/>
          </p:cNvSpPr>
          <p:nvPr>
            <p:ph type="sldNum" sz="quarter" idx="12"/>
          </p:nvPr>
        </p:nvSpPr>
        <p:spPr>
          <a:xfrm>
            <a:off x="353616" y="371128"/>
            <a:ext cx="762000" cy="609600"/>
          </a:xfrm>
          <a:prstGeom prst="rect">
            <a:avLst/>
          </a:prstGeom>
        </p:spPr>
        <p:txBody>
          <a:bodyPr/>
          <a:lstStyle>
            <a:lvl1pPr>
              <a:defRPr sz="2000">
                <a:latin typeface="Franklin Gothic Medium" pitchFamily="34" charset="0"/>
              </a:defRPr>
            </a:lvl1pPr>
          </a:lstStyle>
          <a:p>
            <a:fld id="{DF28FB93-0A08-4E7D-8E63-9EFA29F1E09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0" name="Group 10"/>
          <p:cNvGrpSpPr/>
          <p:nvPr/>
        </p:nvGrpSpPr>
        <p:grpSpPr>
          <a:xfrm>
            <a:off x="-125455" y="-27384"/>
            <a:ext cx="9269963" cy="6858000"/>
            <a:chOff x="0" y="0"/>
            <a:chExt cx="9269963" cy="6858000"/>
          </a:xfrm>
        </p:grpSpPr>
        <p:sp>
          <p:nvSpPr>
            <p:cNvPr id="7" name="Rectangle 6"/>
            <p:cNvSpPr/>
            <p:nvPr/>
          </p:nvSpPr>
          <p:spPr>
            <a:xfrm>
              <a:off x="0" y="0"/>
              <a:ext cx="1828800" cy="6858000"/>
            </a:xfrm>
            <a:prstGeom prst="rect">
              <a:avLst/>
            </a:prstGeom>
            <a:gradFill flip="none" rotWithShape="1">
              <a:gsLst>
                <a:gs pos="0">
                  <a:srgbClr val="E14905">
                    <a:shade val="30000"/>
                    <a:satMod val="115000"/>
                  </a:srgbClr>
                </a:gs>
                <a:gs pos="50000">
                  <a:srgbClr val="E14905">
                    <a:shade val="67500"/>
                    <a:satMod val="115000"/>
                  </a:srgbClr>
                </a:gs>
                <a:gs pos="100000">
                  <a:srgbClr val="E14905">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rgbClr val="E1490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441163" cy="1828800"/>
            </a:xfrm>
            <a:prstGeom prst="rect">
              <a:avLst/>
            </a:prstGeom>
            <a:solidFill>
              <a:srgbClr val="F75E09"/>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492896"/>
            <a:ext cx="6629400" cy="1143000"/>
          </a:xfrm>
        </p:spPr>
        <p:txBody>
          <a:bodyPr vert="horz" lIns="91440" tIns="45720" rIns="91440" bIns="45720" rtlCol="0" anchor="b" anchorCtr="0">
            <a:noAutofit/>
          </a:bodyPr>
          <a:lstStyle>
            <a:lvl1pPr algn="l" defTabSz="914400" rtl="0" eaLnBrk="1" latinLnBrk="0" hangingPunct="1">
              <a:spcBef>
                <a:spcPct val="0"/>
              </a:spcBef>
              <a:buNone/>
              <a:defRPr sz="4000" kern="1200" cap="small" spc="200" baseline="0">
                <a:solidFill>
                  <a:schemeClr val="bg1">
                    <a:lumMod val="95000"/>
                  </a:schemeClr>
                </a:solidFill>
                <a:latin typeface="Franklin Gothic Medium Cond" pitchFamily="34" charset="0"/>
                <a:ea typeface="+mj-ea"/>
                <a:cs typeface="+mj-cs"/>
              </a:defRPr>
            </a:lvl1pPr>
          </a:lstStyle>
          <a:p>
            <a:r>
              <a:rPr lang="fr-FR" dirty="0" smtClean="0"/>
              <a:t>Modifiez le style du titre</a:t>
            </a:r>
            <a:endParaRPr dirty="0"/>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chemeClr val="bg1">
                    <a:lumMod val="95000"/>
                    <a:alpha val="50196"/>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fr-FR" dirty="0" smtClean="0"/>
              <a:t>Modifiez les styles du texte du masque</a:t>
            </a:r>
          </a:p>
        </p:txBody>
      </p:sp>
      <p:sp>
        <p:nvSpPr>
          <p:cNvPr id="4" name="Date Placeholder 3"/>
          <p:cNvSpPr>
            <a:spLocks noGrp="1"/>
          </p:cNvSpPr>
          <p:nvPr>
            <p:ph type="dt" sz="half" idx="10"/>
          </p:nvPr>
        </p:nvSpPr>
        <p:spPr>
          <a:xfrm>
            <a:off x="6931152" y="6556248"/>
            <a:ext cx="1673352" cy="228600"/>
          </a:xfrm>
        </p:spPr>
        <p:txBody>
          <a:bodyPr/>
          <a:lstStyle/>
          <a:p>
            <a:r>
              <a:rPr lang="fr-FR" smtClean="0"/>
              <a:t>3/28/2008</a:t>
            </a:r>
            <a:endParaRPr/>
          </a:p>
        </p:txBody>
      </p:sp>
      <p:sp>
        <p:nvSpPr>
          <p:cNvPr id="5" name="Footer Placeholder 4"/>
          <p:cNvSpPr>
            <a:spLocks noGrp="1"/>
          </p:cNvSpPr>
          <p:nvPr>
            <p:ph type="ftr" sz="quarter" idx="11"/>
          </p:nvPr>
        </p:nvSpPr>
        <p:spPr>
          <a:xfrm>
            <a:off x="1892808" y="6556248"/>
            <a:ext cx="1673352" cy="228600"/>
          </a:xfrm>
        </p:spPr>
        <p:txBody>
          <a:bodyPr/>
          <a:lstStyle/>
          <a:p>
            <a:r>
              <a:rPr lang="fr-FR" smtClean="0"/>
              <a:t>PNP - Lille - 4 &amp; 5 avril 2013</a:t>
            </a:r>
            <a:endParaRPr/>
          </a:p>
        </p:txBody>
      </p:sp>
      <p:sp>
        <p:nvSpPr>
          <p:cNvPr id="6" name="Slide Number Placeholder 5"/>
          <p:cNvSpPr>
            <a:spLocks noGrp="1"/>
          </p:cNvSpPr>
          <p:nvPr>
            <p:ph type="sldNum" sz="quarter" idx="12"/>
          </p:nvPr>
        </p:nvSpPr>
        <p:spPr>
          <a:xfrm>
            <a:off x="4867656" y="6556248"/>
            <a:ext cx="762000" cy="228600"/>
          </a:xfrm>
          <a:prstGeom prst="rect">
            <a:avLst/>
          </a:prstGeo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DF28FB93-0A08-4E7D-8E63-9EFA29F1E093}" type="slidenum">
              <a:rPr/>
              <a:pPr/>
              <a:t>‹N°›</a:t>
            </a:fld>
            <a:endParaRPr/>
          </a:p>
        </p:txBody>
      </p:sp>
      <p:sp>
        <p:nvSpPr>
          <p:cNvPr id="15" name="Oval 10"/>
          <p:cNvSpPr/>
          <p:nvPr userDrawn="1"/>
        </p:nvSpPr>
        <p:spPr>
          <a:xfrm>
            <a:off x="285664" y="2950840"/>
            <a:ext cx="838200" cy="83820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0"/>
          <p:cNvSpPr/>
          <p:nvPr userDrawn="1"/>
        </p:nvSpPr>
        <p:spPr>
          <a:xfrm>
            <a:off x="565448" y="2950840"/>
            <a:ext cx="838200" cy="83820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99634" y="152636"/>
            <a:ext cx="2400858" cy="2219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userDrawn="1"/>
        </p:nvSpPr>
        <p:spPr>
          <a:xfrm rot="5400000">
            <a:off x="2288258" y="3168124"/>
            <a:ext cx="539806" cy="1709631"/>
          </a:xfrm>
          <a:prstGeom prst="rect">
            <a:avLst/>
          </a:prstGeom>
          <a:solidFill>
            <a:srgbClr val="E05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userDrawn="1"/>
        </p:nvSpPr>
        <p:spPr>
          <a:xfrm rot="5400000">
            <a:off x="4158081" y="3254025"/>
            <a:ext cx="539806" cy="1584176"/>
          </a:xfrm>
          <a:prstGeom prst="rect">
            <a:avLst/>
          </a:prstGeom>
          <a:solidFill>
            <a:srgbClr val="E05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a:xfrm rot="5400000">
            <a:off x="5958281" y="3254025"/>
            <a:ext cx="539806" cy="1584176"/>
          </a:xfrm>
          <a:prstGeom prst="rect">
            <a:avLst/>
          </a:prstGeom>
          <a:solidFill>
            <a:srgbClr val="E05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a:xfrm rot="5400000">
            <a:off x="7758481" y="3244550"/>
            <a:ext cx="539806" cy="1584176"/>
          </a:xfrm>
          <a:prstGeom prst="rect">
            <a:avLst/>
          </a:prstGeom>
          <a:solidFill>
            <a:srgbClr val="E05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userDrawn="1"/>
        </p:nvSpPr>
        <p:spPr>
          <a:xfrm rot="5400000">
            <a:off x="5414392" y="563235"/>
            <a:ext cx="144016" cy="7315200"/>
          </a:xfrm>
          <a:prstGeom prst="rect">
            <a:avLst/>
          </a:prstGeom>
          <a:solidFill>
            <a:srgbClr val="E05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fr-FR" smtClean="0"/>
              <a:t>Modifiez le style du titre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r>
              <a:rPr lang="fr-FR" smtClean="0"/>
              <a:t>3/28/2008</a:t>
            </a:r>
            <a:endParaRPr/>
          </a:p>
        </p:txBody>
      </p:sp>
      <p:sp>
        <p:nvSpPr>
          <p:cNvPr id="6" name="Footer Placeholder 5"/>
          <p:cNvSpPr>
            <a:spLocks noGrp="1"/>
          </p:cNvSpPr>
          <p:nvPr>
            <p:ph type="ftr" sz="quarter" idx="11"/>
          </p:nvPr>
        </p:nvSpPr>
        <p:spPr/>
        <p:txBody>
          <a:bodyPr/>
          <a:lstStyle/>
          <a:p>
            <a:r>
              <a:rPr lang="fr-FR" smtClean="0"/>
              <a:t>PNP - Lille - 4 &amp; 5 avril 2013</a:t>
            </a:r>
            <a:endParaRPr/>
          </a:p>
        </p:txBody>
      </p:sp>
      <p:sp>
        <p:nvSpPr>
          <p:cNvPr id="7" name="Slide Number Placeholder 6"/>
          <p:cNvSpPr>
            <a:spLocks noGrp="1"/>
          </p:cNvSpPr>
          <p:nvPr>
            <p:ph type="sldNum" sz="quarter" idx="12"/>
          </p:nvPr>
        </p:nvSpPr>
        <p:spPr>
          <a:xfrm>
            <a:off x="641648" y="623156"/>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fr-FR" smtClean="0"/>
              <a:t>Modifiez le style du titre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fr-FR" smtClean="0"/>
              <a:t>Modifiez les styles du texte du masque</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r>
              <a:rPr lang="fr-FR" smtClean="0"/>
              <a:t>3/28/2008</a:t>
            </a:r>
            <a:endParaRPr/>
          </a:p>
        </p:txBody>
      </p:sp>
      <p:sp>
        <p:nvSpPr>
          <p:cNvPr id="8" name="Footer Placeholder 7"/>
          <p:cNvSpPr>
            <a:spLocks noGrp="1"/>
          </p:cNvSpPr>
          <p:nvPr>
            <p:ph type="ftr" sz="quarter" idx="11"/>
          </p:nvPr>
        </p:nvSpPr>
        <p:spPr/>
        <p:txBody>
          <a:bodyPr/>
          <a:lstStyle/>
          <a:p>
            <a:r>
              <a:rPr lang="fr-FR" smtClean="0"/>
              <a:t>PNP - Lille - 4 &amp; 5 avril 2013</a:t>
            </a:r>
            <a:endParaRPr/>
          </a:p>
        </p:txBody>
      </p:sp>
      <p:sp>
        <p:nvSpPr>
          <p:cNvPr id="9" name="Slide Number Placeholder 8"/>
          <p:cNvSpPr>
            <a:spLocks noGrp="1"/>
          </p:cNvSpPr>
          <p:nvPr>
            <p:ph type="sldNum" sz="quarter" idx="12"/>
          </p:nvPr>
        </p:nvSpPr>
        <p:spPr>
          <a:xfrm>
            <a:off x="533400" y="533400"/>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grpSp>
        <p:nvGrpSpPr>
          <p:cNvPr id="6" name="Group 10"/>
          <p:cNvGrpSpPr/>
          <p:nvPr/>
        </p:nvGrpSpPr>
        <p:grpSpPr>
          <a:xfrm>
            <a:off x="13218" y="10040"/>
            <a:ext cx="9144000" cy="1676400"/>
            <a:chOff x="0" y="0"/>
            <a:chExt cx="9144000" cy="1676400"/>
          </a:xfrm>
          <a:solidFill>
            <a:srgbClr val="E14905"/>
          </a:solidFill>
        </p:grpSpPr>
        <p:sp>
          <p:nvSpPr>
            <p:cNvPr id="7" name="Rectangle 6"/>
            <p:cNvSpPr/>
            <p:nvPr/>
          </p:nvSpPr>
          <p:spPr>
            <a:xfrm>
              <a:off x="0" y="0"/>
              <a:ext cx="9144000" cy="1676400"/>
            </a:xfrm>
            <a:prstGeom prst="rect">
              <a:avLst/>
            </a:prstGeom>
            <a:gr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rgbClr val="F75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smtClean="0"/>
              <a:t>Modifiez le style du titre</a:t>
            </a:r>
            <a:endParaRPr/>
          </a:p>
        </p:txBody>
      </p:sp>
      <p:sp>
        <p:nvSpPr>
          <p:cNvPr id="3" name="Date Placeholder 2"/>
          <p:cNvSpPr>
            <a:spLocks noGrp="1"/>
          </p:cNvSpPr>
          <p:nvPr>
            <p:ph type="dt" sz="half" idx="10"/>
          </p:nvPr>
        </p:nvSpPr>
        <p:spPr/>
        <p:txBody>
          <a:bodyPr/>
          <a:lstStyle/>
          <a:p>
            <a:r>
              <a:rPr lang="fr-FR" smtClean="0"/>
              <a:t>3/28/2008</a:t>
            </a:r>
            <a:endParaRPr/>
          </a:p>
        </p:txBody>
      </p:sp>
      <p:sp>
        <p:nvSpPr>
          <p:cNvPr id="4" name="Footer Placeholder 3"/>
          <p:cNvSpPr>
            <a:spLocks noGrp="1"/>
          </p:cNvSpPr>
          <p:nvPr>
            <p:ph type="ftr" sz="quarter" idx="11"/>
          </p:nvPr>
        </p:nvSpPr>
        <p:spPr/>
        <p:txBody>
          <a:bodyPr/>
          <a:lstStyle/>
          <a:p>
            <a:r>
              <a:rPr lang="fr-FR" smtClean="0"/>
              <a:t>PNP - Lille - 4 &amp; 5 avril 2013</a:t>
            </a:r>
            <a:endParaRPr/>
          </a:p>
        </p:txBody>
      </p:sp>
      <p:sp>
        <p:nvSpPr>
          <p:cNvPr id="11" name="Oval 10"/>
          <p:cNvSpPr/>
          <p:nvPr userDrawn="1"/>
        </p:nvSpPr>
        <p:spPr>
          <a:xfrm>
            <a:off x="359532" y="296652"/>
            <a:ext cx="838200" cy="838200"/>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lide Number Placeholder 4"/>
          <p:cNvSpPr>
            <a:spLocks noGrp="1"/>
          </p:cNvSpPr>
          <p:nvPr>
            <p:ph type="sldNum" sz="quarter" idx="12"/>
          </p:nvPr>
        </p:nvSpPr>
        <p:spPr>
          <a:xfrm>
            <a:off x="605644" y="533400"/>
            <a:ext cx="762000" cy="609600"/>
          </a:xfrm>
          <a:prstGeom prst="rect">
            <a:avLst/>
          </a:prstGeom>
        </p:spPr>
        <p:txBody>
          <a:bodyPr/>
          <a:lstStyle/>
          <a:p>
            <a:fld id="{DF28FB93-0A08-4E7D-8E63-9EFA29F1E093}" type="slidenum">
              <a:rPr/>
              <a:pPr/>
              <a:t>‹N°›</a:t>
            </a:fld>
            <a:endParaRPr/>
          </a:p>
        </p:txBody>
      </p:sp>
      <p:sp>
        <p:nvSpPr>
          <p:cNvPr id="16" name="Oval 10"/>
          <p:cNvSpPr/>
          <p:nvPr userDrawn="1"/>
        </p:nvSpPr>
        <p:spPr>
          <a:xfrm>
            <a:off x="611560" y="306692"/>
            <a:ext cx="838200" cy="838200"/>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r>
              <a:rPr lang="fr-FR" smtClean="0"/>
              <a:t>3/28/2008</a:t>
            </a:r>
            <a:endParaRPr/>
          </a:p>
        </p:txBody>
      </p:sp>
      <p:sp>
        <p:nvSpPr>
          <p:cNvPr id="3" name="Footer Placeholder 2"/>
          <p:cNvSpPr>
            <a:spLocks noGrp="1"/>
          </p:cNvSpPr>
          <p:nvPr>
            <p:ph type="ftr" sz="quarter" idx="11"/>
          </p:nvPr>
        </p:nvSpPr>
        <p:spPr/>
        <p:txBody>
          <a:bodyPr/>
          <a:lstStyle/>
          <a:p>
            <a:r>
              <a:rPr lang="fr-FR" smtClean="0"/>
              <a:t>PNP - Lille - 4 &amp; 5 avril 2013</a:t>
            </a:r>
            <a:endParaRPr/>
          </a:p>
        </p:txBody>
      </p:sp>
      <p:sp>
        <p:nvSpPr>
          <p:cNvPr id="4" name="Slide Number Placeholder 3"/>
          <p:cNvSpPr>
            <a:spLocks noGrp="1"/>
          </p:cNvSpPr>
          <p:nvPr>
            <p:ph type="sldNum" sz="quarter" idx="12"/>
          </p:nvPr>
        </p:nvSpPr>
        <p:spPr>
          <a:xfrm>
            <a:off x="533400" y="533400"/>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000" kern="1200" cap="small" spc="200" baseline="0">
                <a:solidFill>
                  <a:schemeClr val="tx1"/>
                </a:solidFill>
                <a:latin typeface="Franklin Gothic Medium Cond" pitchFamily="34" charset="0"/>
                <a:ea typeface="+mj-ea"/>
                <a:cs typeface="+mj-cs"/>
              </a:defRPr>
            </a:lvl1pPr>
          </a:lstStyle>
          <a:p>
            <a:r>
              <a:rPr lang="fr-FR" dirty="0" smtClean="0"/>
              <a:t>Modifiez le style du titre</a:t>
            </a:r>
            <a:endParaRPr dirty="0"/>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3/28/2008</a:t>
            </a:r>
            <a:endParaRPr/>
          </a:p>
        </p:txBody>
      </p:sp>
      <p:sp>
        <p:nvSpPr>
          <p:cNvPr id="6" name="Footer Placeholder 5"/>
          <p:cNvSpPr>
            <a:spLocks noGrp="1"/>
          </p:cNvSpPr>
          <p:nvPr>
            <p:ph type="ftr" sz="quarter" idx="11"/>
          </p:nvPr>
        </p:nvSpPr>
        <p:spPr/>
        <p:txBody>
          <a:bodyPr/>
          <a:lstStyle/>
          <a:p>
            <a:r>
              <a:rPr lang="fr-FR" smtClean="0"/>
              <a:t>PNP - Lille - 4 &amp; 5 avril 2013</a:t>
            </a:r>
            <a:endParaRPr/>
          </a:p>
        </p:txBody>
      </p:sp>
      <p:sp>
        <p:nvSpPr>
          <p:cNvPr id="7" name="Slide Number Placeholder 6"/>
          <p:cNvSpPr>
            <a:spLocks noGrp="1"/>
          </p:cNvSpPr>
          <p:nvPr>
            <p:ph type="sldNum" sz="quarter" idx="12"/>
          </p:nvPr>
        </p:nvSpPr>
        <p:spPr>
          <a:xfrm>
            <a:off x="605644" y="623156"/>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000" kern="1200" cap="small" spc="200" baseline="0">
                <a:solidFill>
                  <a:schemeClr val="tx1"/>
                </a:solidFill>
                <a:latin typeface="Franklin Gothic Medium Cond" pitchFamily="34" charset="0"/>
                <a:ea typeface="+mj-ea"/>
                <a:cs typeface="+mj-cs"/>
              </a:defRPr>
            </a:lvl1pPr>
          </a:lstStyle>
          <a:p>
            <a:r>
              <a:rPr lang="fr-FR" dirty="0" smtClean="0"/>
              <a:t>Modifiez le style du titre</a:t>
            </a:r>
            <a:endParaRPr dirty="0"/>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fr-FR" smtClean="0"/>
              <a:t>Modifiez les styles du texte du masque</a:t>
            </a:r>
          </a:p>
        </p:txBody>
      </p:sp>
      <p:sp>
        <p:nvSpPr>
          <p:cNvPr id="5" name="Date Placeholder 4"/>
          <p:cNvSpPr>
            <a:spLocks noGrp="1"/>
          </p:cNvSpPr>
          <p:nvPr>
            <p:ph type="dt" sz="half" idx="10"/>
          </p:nvPr>
        </p:nvSpPr>
        <p:spPr/>
        <p:txBody>
          <a:bodyPr/>
          <a:lstStyle/>
          <a:p>
            <a:r>
              <a:rPr lang="fr-FR" smtClean="0"/>
              <a:t>3/28/2008</a:t>
            </a:r>
            <a:endParaRPr/>
          </a:p>
        </p:txBody>
      </p:sp>
      <p:sp>
        <p:nvSpPr>
          <p:cNvPr id="6" name="Footer Placeholder 5"/>
          <p:cNvSpPr>
            <a:spLocks noGrp="1"/>
          </p:cNvSpPr>
          <p:nvPr>
            <p:ph type="ftr" sz="quarter" idx="11"/>
          </p:nvPr>
        </p:nvSpPr>
        <p:spPr/>
        <p:txBody>
          <a:bodyPr/>
          <a:lstStyle/>
          <a:p>
            <a:r>
              <a:rPr lang="fr-FR" smtClean="0"/>
              <a:t>PNP - Lille - 4 &amp; 5 avril 2013</a:t>
            </a:r>
            <a:endParaRPr/>
          </a:p>
        </p:txBody>
      </p:sp>
      <p:sp>
        <p:nvSpPr>
          <p:cNvPr id="7" name="Slide Number Placeholder 6"/>
          <p:cNvSpPr>
            <a:spLocks noGrp="1"/>
          </p:cNvSpPr>
          <p:nvPr>
            <p:ph type="sldNum" sz="quarter" idx="12"/>
          </p:nvPr>
        </p:nvSpPr>
        <p:spPr>
          <a:xfrm>
            <a:off x="533400" y="533400"/>
            <a:ext cx="762000" cy="609600"/>
          </a:xfrm>
          <a:prstGeom prst="rect">
            <a:avLst/>
          </a:prstGeom>
        </p:spPr>
        <p:txBody>
          <a:bodyPr/>
          <a:lstStyle/>
          <a:p>
            <a:fld id="{DF28FB93-0A08-4E7D-8E63-9EFA29F1E093}" type="slidenum">
              <a:rPr/>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215516" y="0"/>
              <a:ext cx="8928484" cy="1146312"/>
            </a:xfrm>
            <a:prstGeom prst="rect">
              <a:avLst/>
            </a:prstGeom>
            <a:solidFill>
              <a:srgbClr val="E14905"/>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215516" cy="68580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742628" y="1844824"/>
            <a:ext cx="8077844" cy="4281339"/>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dirty="0"/>
          </a:p>
        </p:txBody>
      </p:sp>
      <p:sp>
        <p:nvSpPr>
          <p:cNvPr id="2" name="Title Placeholder 1"/>
          <p:cNvSpPr>
            <a:spLocks noGrp="1"/>
          </p:cNvSpPr>
          <p:nvPr>
            <p:ph type="title"/>
          </p:nvPr>
        </p:nvSpPr>
        <p:spPr>
          <a:xfrm>
            <a:off x="1511660" y="116632"/>
            <a:ext cx="7344816" cy="993676"/>
          </a:xfrm>
          <a:prstGeom prst="rect">
            <a:avLst/>
          </a:prstGeom>
        </p:spPr>
        <p:txBody>
          <a:bodyPr vert="horz" lIns="91440" tIns="45720" rIns="91440" bIns="45720" rtlCol="0" anchor="ctr">
            <a:normAutofit/>
          </a:bodyPr>
          <a:lstStyle/>
          <a:p>
            <a:r>
              <a:rPr lang="fr-FR" dirty="0" smtClean="0"/>
              <a:t>Modifiez le style du titre</a:t>
            </a:r>
            <a:endParaRPr dirty="0"/>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r>
              <a:rPr lang="fr-FR" smtClean="0"/>
              <a:t>3/28/2008</a:t>
            </a:r>
            <a:endParaRPr/>
          </a:p>
        </p:txBody>
      </p:sp>
      <p:sp>
        <p:nvSpPr>
          <p:cNvPr id="5" name="Footer Placeholder 4"/>
          <p:cNvSpPr>
            <a:spLocks noGrp="1"/>
          </p:cNvSpPr>
          <p:nvPr>
            <p:ph type="ftr" sz="quarter" idx="3"/>
          </p:nvPr>
        </p:nvSpPr>
        <p:spPr>
          <a:xfrm>
            <a:off x="1691680" y="6356350"/>
            <a:ext cx="364232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fr-FR" smtClean="0"/>
              <a:t>PNP - Lille - 4 &amp; 5 avril 2013</a:t>
            </a:r>
            <a:endParaRPr/>
          </a:p>
        </p:txBody>
      </p:sp>
      <p:sp>
        <p:nvSpPr>
          <p:cNvPr id="12" name="Rectangle 11"/>
          <p:cNvSpPr/>
          <p:nvPr userDrawn="1"/>
        </p:nvSpPr>
        <p:spPr>
          <a:xfrm>
            <a:off x="6896" y="16024"/>
            <a:ext cx="1144724" cy="1130288"/>
          </a:xfrm>
          <a:prstGeom prst="rect">
            <a:avLst/>
          </a:prstGeom>
          <a:solidFill>
            <a:srgbClr val="E1490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0"/>
          <p:cNvSpPr/>
          <p:nvPr userDrawn="1"/>
        </p:nvSpPr>
        <p:spPr>
          <a:xfrm>
            <a:off x="133400" y="152636"/>
            <a:ext cx="838200" cy="83820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0"/>
          <p:cNvSpPr/>
          <p:nvPr userDrawn="1"/>
        </p:nvSpPr>
        <p:spPr>
          <a:xfrm>
            <a:off x="421432" y="152636"/>
            <a:ext cx="838200" cy="838200"/>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r" defTabSz="914400" rtl="0" eaLnBrk="1" latinLnBrk="0" hangingPunct="1">
        <a:spcBef>
          <a:spcPct val="0"/>
        </a:spcBef>
        <a:buNone/>
        <a:defRPr sz="3600" kern="1200" cap="small" spc="200" baseline="0">
          <a:solidFill>
            <a:schemeClr val="bg1">
              <a:lumMod val="95000"/>
            </a:schemeClr>
          </a:solidFill>
          <a:latin typeface="Franklin Gothic Medium Cond" pitchFamily="34" charset="0"/>
          <a:ea typeface="+mj-ea"/>
          <a:cs typeface="+mj-cs"/>
        </a:defRPr>
      </a:lvl1pPr>
    </p:titleStyle>
    <p:bodyStyle>
      <a:lvl1pPr marL="457200" indent="-457200" algn="l" defTabSz="914400" rtl="0" eaLnBrk="1" latinLnBrk="0" hangingPunct="1">
        <a:spcBef>
          <a:spcPts val="1800"/>
        </a:spcBef>
        <a:buClr>
          <a:srgbClr val="E14905"/>
        </a:buClr>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9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5000" y="2708920"/>
            <a:ext cx="6629400" cy="1143000"/>
          </a:xfrm>
        </p:spPr>
        <p:txBody>
          <a:bodyPr/>
          <a:lstStyle/>
          <a:p>
            <a:r>
              <a:rPr lang="fr-FR" sz="4800" cap="none" dirty="0" smtClean="0"/>
              <a:t>L’alternance pédagogique</a:t>
            </a:r>
            <a:endParaRPr lang="fr-FR" sz="4800" cap="none" dirty="0"/>
          </a:p>
        </p:txBody>
      </p:sp>
      <p:sp>
        <p:nvSpPr>
          <p:cNvPr id="3" name="Espace réservé du texte 2"/>
          <p:cNvSpPr>
            <a:spLocks noGrp="1"/>
          </p:cNvSpPr>
          <p:nvPr>
            <p:ph type="body" idx="1"/>
          </p:nvPr>
        </p:nvSpPr>
        <p:spPr/>
        <p:txBody>
          <a:bodyPr/>
          <a:lstStyle/>
          <a:p>
            <a:pPr>
              <a:spcBef>
                <a:spcPts val="0"/>
              </a:spcBef>
            </a:pPr>
            <a:endParaRPr lang="fr-FR" dirty="0" smtClean="0">
              <a:solidFill>
                <a:schemeClr val="tx1"/>
              </a:solidFill>
            </a:endParaRPr>
          </a:p>
          <a:p>
            <a:pPr>
              <a:spcBef>
                <a:spcPts val="0"/>
              </a:spcBef>
            </a:pPr>
            <a:r>
              <a:rPr lang="fr-FR" dirty="0" smtClean="0">
                <a:solidFill>
                  <a:schemeClr val="tx1"/>
                </a:solidFill>
              </a:rPr>
              <a:t>LILLE </a:t>
            </a:r>
          </a:p>
          <a:p>
            <a:pPr>
              <a:spcBef>
                <a:spcPts val="0"/>
              </a:spcBef>
            </a:pPr>
            <a:r>
              <a:rPr lang="fr-FR" dirty="0" smtClean="0">
                <a:solidFill>
                  <a:schemeClr val="tx1"/>
                </a:solidFill>
              </a:rPr>
              <a:t>4 AVRIL 2013</a:t>
            </a:r>
            <a:endParaRPr lang="fr-FR" dirty="0">
              <a:solidFill>
                <a:schemeClr val="tx1"/>
              </a:solidFill>
            </a:endParaRPr>
          </a:p>
        </p:txBody>
      </p:sp>
      <p:sp>
        <p:nvSpPr>
          <p:cNvPr id="4" name="ZoneTexte 3"/>
          <p:cNvSpPr txBox="1"/>
          <p:nvPr/>
        </p:nvSpPr>
        <p:spPr>
          <a:xfrm>
            <a:off x="4788024" y="4566319"/>
            <a:ext cx="4084580" cy="461665"/>
          </a:xfrm>
          <a:prstGeom prst="rect">
            <a:avLst/>
          </a:prstGeom>
          <a:noFill/>
        </p:spPr>
        <p:txBody>
          <a:bodyPr wrap="none" rtlCol="0">
            <a:spAutoFit/>
          </a:bodyPr>
          <a:lstStyle/>
          <a:p>
            <a:r>
              <a:rPr lang="fr-FR" sz="2400" cap="small" dirty="0" smtClean="0"/>
              <a:t>Programme national de pilotage</a:t>
            </a:r>
            <a:endParaRPr lang="fr-FR" sz="2400" cap="small"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pPr/>
              <a:t>1</a:t>
            </a:fld>
            <a:endParaRPr lang="fr-FR"/>
          </a:p>
        </p:txBody>
      </p:sp>
    </p:spTree>
    <p:extLst>
      <p:ext uri="{BB962C8B-B14F-4D97-AF65-F5344CB8AC3E}">
        <p14:creationId xmlns:p14="http://schemas.microsoft.com/office/powerpoint/2010/main" val="175013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Des professeurs disent…</a:t>
            </a:r>
            <a:endParaRPr lang="fr-FR" i="1" dirty="0"/>
          </a:p>
        </p:txBody>
      </p:sp>
      <p:sp>
        <p:nvSpPr>
          <p:cNvPr id="4" name="Espace réservé du pied de page 3"/>
          <p:cNvSpPr>
            <a:spLocks noGrp="1"/>
          </p:cNvSpPr>
          <p:nvPr>
            <p:ph type="ftr" sz="quarter" idx="11"/>
          </p:nvPr>
        </p:nvSpPr>
        <p:spPr/>
        <p:txBody>
          <a:bodyPr/>
          <a:lstStyle/>
          <a:p>
            <a:pPr algn="r"/>
            <a:r>
              <a:rPr lang="fr-FR" dirty="0" smtClean="0"/>
              <a:t>PNP - Lille - 4 &amp; 5 avril 2013</a:t>
            </a:r>
            <a:endParaRPr lang="fr-FR" dirty="0"/>
          </a:p>
        </p:txBody>
      </p:sp>
      <p:sp>
        <p:nvSpPr>
          <p:cNvPr id="5" name="Espace réservé du numéro de diapositive 4"/>
          <p:cNvSpPr>
            <a:spLocks noGrp="1"/>
          </p:cNvSpPr>
          <p:nvPr>
            <p:ph type="sldNum" sz="quarter" idx="12"/>
          </p:nvPr>
        </p:nvSpPr>
        <p:spPr>
          <a:xfrm>
            <a:off x="458456" y="368660"/>
            <a:ext cx="762000" cy="609600"/>
          </a:xfrm>
        </p:spPr>
        <p:txBody>
          <a:bodyPr/>
          <a:lstStyle/>
          <a:p>
            <a:fld id="{DF28FB93-0A08-4E7D-8E63-9EFA29F1E093}" type="slidenum">
              <a:rPr lang="fr-FR" smtClean="0"/>
              <a:pPr/>
              <a:t>10</a:t>
            </a:fld>
            <a:endParaRPr lang="fr-FR" dirty="0"/>
          </a:p>
        </p:txBody>
      </p:sp>
      <p:sp>
        <p:nvSpPr>
          <p:cNvPr id="6" name="Espace réservé du contenu 2"/>
          <p:cNvSpPr txBox="1">
            <a:spLocks/>
          </p:cNvSpPr>
          <p:nvPr/>
        </p:nvSpPr>
        <p:spPr>
          <a:xfrm>
            <a:off x="719572" y="1988841"/>
            <a:ext cx="7668852" cy="27003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ts val="1800"/>
              </a:spcBef>
              <a:spcAft>
                <a:spcPts val="0"/>
              </a:spcAft>
              <a:buClr>
                <a:srgbClr val="E14905"/>
              </a:buClr>
              <a:buSzPct val="100000"/>
              <a:buFont typeface="Wingdings" pitchFamily="2" charset="2"/>
              <a:buChar char=""/>
              <a:tabLst/>
              <a:defRPr/>
            </a:pPr>
            <a:r>
              <a:rPr kumimoji="0" lang="fr-FR" sz="2600" b="0" i="1" u="none" strike="noStrike" kern="1200" cap="none" spc="0" normalizeH="0" baseline="0" noProof="0" dirty="0" smtClean="0">
                <a:ln>
                  <a:noFill/>
                </a:ln>
                <a:solidFill>
                  <a:schemeClr val="tx1"/>
                </a:solidFill>
                <a:effectLst/>
                <a:uLnTx/>
                <a:uFillTx/>
                <a:latin typeface="+mn-lt"/>
                <a:ea typeface="+mn-ea"/>
                <a:cs typeface="+mn-cs"/>
              </a:rPr>
              <a:t>« Ils manquent d’autonomie, ils sont trop jeunes… »</a:t>
            </a:r>
          </a:p>
          <a:p>
            <a:pPr marL="457200" marR="0" lvl="0" indent="-457200" algn="l" defTabSz="914400" rtl="0" eaLnBrk="1" fontAlgn="auto" latinLnBrk="0" hangingPunct="1">
              <a:lnSpc>
                <a:spcPct val="100000"/>
              </a:lnSpc>
              <a:spcBef>
                <a:spcPts val="1800"/>
              </a:spcBef>
              <a:spcAft>
                <a:spcPts val="0"/>
              </a:spcAft>
              <a:buClr>
                <a:srgbClr val="E14905"/>
              </a:buClr>
              <a:buSzPct val="100000"/>
              <a:buFont typeface="Wingdings" pitchFamily="2" charset="2"/>
              <a:buChar char=""/>
              <a:tabLst/>
              <a:defRPr/>
            </a:pPr>
            <a:r>
              <a:rPr kumimoji="0" lang="fr-FR" sz="2600" b="0" i="1" u="none" strike="noStrike" kern="1200" cap="none" spc="0" normalizeH="0" baseline="0" noProof="0" dirty="0" smtClean="0">
                <a:ln>
                  <a:noFill/>
                </a:ln>
                <a:solidFill>
                  <a:schemeClr val="tx1"/>
                </a:solidFill>
                <a:effectLst/>
                <a:uLnTx/>
                <a:uFillTx/>
                <a:latin typeface="+mn-lt"/>
                <a:ea typeface="+mn-ea"/>
                <a:cs typeface="+mn-cs"/>
              </a:rPr>
              <a:t>« Les tuteurs ne peuvent pas toujours confier ce qu’on demande. »</a:t>
            </a:r>
          </a:p>
          <a:p>
            <a:pPr marL="457200" marR="0" lvl="0" indent="-457200" algn="l" defTabSz="914400" rtl="0" eaLnBrk="1" fontAlgn="auto" latinLnBrk="0" hangingPunct="1">
              <a:lnSpc>
                <a:spcPct val="100000"/>
              </a:lnSpc>
              <a:spcBef>
                <a:spcPts val="1800"/>
              </a:spcBef>
              <a:spcAft>
                <a:spcPts val="0"/>
              </a:spcAft>
              <a:buClr>
                <a:srgbClr val="E14905"/>
              </a:buClr>
              <a:buSzPct val="100000"/>
              <a:buFont typeface="Wingdings" pitchFamily="2" charset="2"/>
              <a:buChar char=""/>
              <a:tabLst/>
              <a:defRPr/>
            </a:pPr>
            <a:r>
              <a:rPr kumimoji="0" lang="fr-FR" sz="2600" b="0" i="1" u="none" strike="noStrike" kern="1200" cap="none" spc="0" normalizeH="0" baseline="0" noProof="0" dirty="0" smtClean="0">
                <a:ln>
                  <a:noFill/>
                </a:ln>
                <a:solidFill>
                  <a:schemeClr val="tx1"/>
                </a:solidFill>
                <a:effectLst/>
                <a:uLnTx/>
                <a:uFillTx/>
                <a:latin typeface="+mn-lt"/>
                <a:ea typeface="+mn-ea"/>
                <a:cs typeface="+mn-cs"/>
              </a:rPr>
              <a:t>« Je n’ai pas les moyens de vérifier ce que l’élève fait en entreprise. »</a:t>
            </a:r>
          </a:p>
        </p:txBody>
      </p:sp>
      <p:sp>
        <p:nvSpPr>
          <p:cNvPr id="7" name="Titre 1"/>
          <p:cNvSpPr txBox="1">
            <a:spLocks/>
          </p:cNvSpPr>
          <p:nvPr/>
        </p:nvSpPr>
        <p:spPr>
          <a:xfrm>
            <a:off x="467544" y="4761148"/>
            <a:ext cx="8229600" cy="135902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3200" b="1" dirty="0" smtClean="0">
                <a:ea typeface="+mj-ea"/>
                <a:cs typeface="+mj-cs"/>
              </a:rPr>
              <a:t>Les PFMP permettent-elles à l’élève </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3200" b="1" dirty="0" smtClean="0">
                <a:ea typeface="+mj-ea"/>
                <a:cs typeface="+mj-cs"/>
              </a:rPr>
              <a:t>d’acquérir les savoirs du bac GA ?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i="1" dirty="0" smtClean="0"/>
              <a:t>Les tuteurs disent…</a:t>
            </a:r>
            <a:endParaRPr lang="fr-FR" dirty="0"/>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455959" y="368660"/>
            <a:ext cx="762000" cy="609600"/>
          </a:xfrm>
        </p:spPr>
        <p:txBody>
          <a:bodyPr/>
          <a:lstStyle/>
          <a:p>
            <a:fld id="{DF28FB93-0A08-4E7D-8E63-9EFA29F1E093}" type="slidenum">
              <a:rPr lang="fr-FR" smtClean="0"/>
              <a:pPr/>
              <a:t>11</a:t>
            </a:fld>
            <a:endParaRPr lang="fr-FR" dirty="0"/>
          </a:p>
        </p:txBody>
      </p:sp>
      <p:sp>
        <p:nvSpPr>
          <p:cNvPr id="6" name="Espace réservé du contenu 2"/>
          <p:cNvSpPr>
            <a:spLocks noGrp="1"/>
          </p:cNvSpPr>
          <p:nvPr>
            <p:ph idx="1"/>
          </p:nvPr>
        </p:nvSpPr>
        <p:spPr>
          <a:xfrm>
            <a:off x="742628" y="1844825"/>
            <a:ext cx="8077844" cy="3240360"/>
          </a:xfrm>
        </p:spPr>
        <p:txBody>
          <a:bodyPr>
            <a:normAutofit/>
          </a:bodyPr>
          <a:lstStyle/>
          <a:p>
            <a:r>
              <a:rPr lang="fr-FR" sz="2600" i="1" dirty="0" smtClean="0"/>
              <a:t>« Les professeurs ne nous disent pas ce que nous devons faire. »</a:t>
            </a:r>
          </a:p>
          <a:p>
            <a:r>
              <a:rPr lang="fr-FR" sz="2600" i="1" dirty="0" smtClean="0"/>
              <a:t>« Je ne suis pas toujours disponible, on s’arrange à deux » </a:t>
            </a:r>
          </a:p>
          <a:p>
            <a:r>
              <a:rPr lang="fr-FR" sz="2600" i="1" dirty="0" smtClean="0"/>
              <a:t>« Les professeurs ne viennent qu’à la fin du stage. »</a:t>
            </a:r>
          </a:p>
          <a:p>
            <a:r>
              <a:rPr lang="fr-FR" sz="2600" i="1" dirty="0" smtClean="0"/>
              <a:t>« Ils ne s’en sortent pas si mal, ces élèves. »</a:t>
            </a:r>
            <a:endParaRPr lang="fr-FR" sz="2600" i="1" dirty="0"/>
          </a:p>
        </p:txBody>
      </p:sp>
      <p:sp>
        <p:nvSpPr>
          <p:cNvPr id="7" name="Titre 1"/>
          <p:cNvSpPr txBox="1">
            <a:spLocks/>
          </p:cNvSpPr>
          <p:nvPr/>
        </p:nvSpPr>
        <p:spPr>
          <a:xfrm>
            <a:off x="467544" y="4977172"/>
            <a:ext cx="8229600" cy="1143000"/>
          </a:xfrm>
          <a:prstGeom prst="rect">
            <a:avLst/>
          </a:prstGeom>
        </p:spPr>
        <p:txBody>
          <a:bodyPr vert="horz" lIns="91440" tIns="45720" rIns="91440" bIns="45720" rtlCol="0" anchor="ctr">
            <a:normAutofit/>
          </a:bodyPr>
          <a:lstStyle/>
          <a:p>
            <a:pPr algn="ctr">
              <a:spcBef>
                <a:spcPct val="0"/>
              </a:spcBef>
              <a:defRPr/>
            </a:pPr>
            <a:r>
              <a:rPr lang="fr-FR" sz="3200" b="1" dirty="0" smtClean="0">
                <a:ea typeface="+mj-ea"/>
                <a:cs typeface="+mj-cs"/>
              </a:rPr>
              <a:t>Un sens peut-il être donné à l’alternance </a:t>
            </a:r>
          </a:p>
          <a:p>
            <a:pPr algn="ctr">
              <a:spcBef>
                <a:spcPct val="0"/>
              </a:spcBef>
              <a:defRPr/>
            </a:pPr>
            <a:r>
              <a:rPr lang="fr-FR" sz="3200" b="1" dirty="0" smtClean="0">
                <a:ea typeface="+mj-ea"/>
                <a:cs typeface="+mj-cs"/>
              </a:rPr>
              <a:t>entre deux lieux de formation ?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univers d’apprentissages</a:t>
            </a:r>
            <a:endParaRPr lang="fr-FR" dirty="0"/>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467544" y="332656"/>
            <a:ext cx="762000" cy="609600"/>
          </a:xfrm>
        </p:spPr>
        <p:txBody>
          <a:bodyPr/>
          <a:lstStyle/>
          <a:p>
            <a:fld id="{DF28FB93-0A08-4E7D-8E63-9EFA29F1E093}" type="slidenum">
              <a:rPr lang="fr-FR" smtClean="0"/>
              <a:pPr/>
              <a:t>12</a:t>
            </a:fld>
            <a:endParaRPr lang="fr-FR" dirty="0"/>
          </a:p>
        </p:txBody>
      </p:sp>
      <p:sp>
        <p:nvSpPr>
          <p:cNvPr id="6" name="Titre 1"/>
          <p:cNvSpPr>
            <a:spLocks noGrp="1"/>
          </p:cNvSpPr>
          <p:nvPr>
            <p:ph idx="1"/>
          </p:nvPr>
        </p:nvSpPr>
        <p:spPr>
          <a:xfrm>
            <a:off x="1259632" y="2312876"/>
            <a:ext cx="6408712" cy="2988332"/>
          </a:xfrm>
        </p:spPr>
        <p:txBody>
          <a:bodyPr>
            <a:noAutofit/>
          </a:bodyPr>
          <a:lstStyle/>
          <a:p>
            <a:pPr algn="just">
              <a:buNone/>
            </a:pPr>
            <a:r>
              <a:rPr lang="fr-FR" sz="3000" dirty="0" smtClean="0">
                <a:solidFill>
                  <a:schemeClr val="tx1">
                    <a:lumMod val="50000"/>
                    <a:lumOff val="50000"/>
                  </a:schemeClr>
                </a:solidFill>
              </a:rPr>
              <a:t>	</a:t>
            </a:r>
            <a:r>
              <a:rPr lang="fr-FR" sz="2800" dirty="0" smtClean="0">
                <a:solidFill>
                  <a:schemeClr val="tx1">
                    <a:lumMod val="50000"/>
                    <a:lumOff val="50000"/>
                  </a:schemeClr>
                </a:solidFill>
              </a:rPr>
              <a:t>L’alternance pédagogique, </a:t>
            </a:r>
            <a:r>
              <a:rPr lang="fr-FR" sz="2800" b="1" dirty="0" smtClean="0"/>
              <a:t>principe éducatif qui se fonderait sur plusieurs univers d’apprentissages</a:t>
            </a:r>
            <a:r>
              <a:rPr lang="fr-FR" sz="2800" b="1" dirty="0" smtClean="0">
                <a:solidFill>
                  <a:schemeClr val="tx1">
                    <a:lumMod val="50000"/>
                    <a:lumOff val="50000"/>
                  </a:schemeClr>
                </a:solidFill>
              </a:rPr>
              <a:t> </a:t>
            </a:r>
            <a:r>
              <a:rPr lang="fr-FR" sz="2800" dirty="0" smtClean="0">
                <a:solidFill>
                  <a:schemeClr val="tx1">
                    <a:lumMod val="50000"/>
                    <a:lumOff val="50000"/>
                  </a:schemeClr>
                </a:solidFill>
              </a:rPr>
              <a:t>(PFMP, Espaces pro, intra établissement), </a:t>
            </a:r>
            <a:br>
              <a:rPr lang="fr-FR" sz="2800" dirty="0" smtClean="0">
                <a:solidFill>
                  <a:schemeClr val="tx1">
                    <a:lumMod val="50000"/>
                    <a:lumOff val="50000"/>
                  </a:schemeClr>
                </a:solidFill>
              </a:rPr>
            </a:br>
            <a:r>
              <a:rPr lang="fr-FR" sz="2800" dirty="0" smtClean="0">
                <a:solidFill>
                  <a:schemeClr val="tx1">
                    <a:lumMod val="50000"/>
                    <a:lumOff val="50000"/>
                  </a:schemeClr>
                </a:solidFill>
              </a:rPr>
              <a:t>est-elle un moyen à part entière de la professionnalisation de nos élèves ?</a:t>
            </a:r>
            <a:endParaRPr lang="fr-FR" sz="28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PNP - Lille - 4 &amp; 5 avril 2013</a:t>
            </a:r>
            <a:endParaRPr lang="fr-FR"/>
          </a:p>
        </p:txBody>
      </p:sp>
      <p:sp>
        <p:nvSpPr>
          <p:cNvPr id="6" name="Espace réservé du numéro de diapositive 5"/>
          <p:cNvSpPr>
            <a:spLocks noGrp="1"/>
          </p:cNvSpPr>
          <p:nvPr>
            <p:ph type="sldNum" sz="quarter" idx="12"/>
          </p:nvPr>
        </p:nvSpPr>
        <p:spPr>
          <a:xfrm>
            <a:off x="479630" y="404664"/>
            <a:ext cx="762000" cy="609600"/>
          </a:xfrm>
        </p:spPr>
        <p:txBody>
          <a:bodyPr/>
          <a:lstStyle/>
          <a:p>
            <a:fld id="{DF28FB93-0A08-4E7D-8E63-9EFA29F1E093}" type="slidenum">
              <a:rPr lang="fr-FR" smtClean="0"/>
              <a:pPr/>
              <a:t>13</a:t>
            </a:fld>
            <a:endParaRPr lang="fr-FR" dirty="0"/>
          </a:p>
        </p:txBody>
      </p:sp>
      <p:sp>
        <p:nvSpPr>
          <p:cNvPr id="8" name="Titre 1"/>
          <p:cNvSpPr>
            <a:spLocks noGrp="1"/>
          </p:cNvSpPr>
          <p:nvPr>
            <p:ph idx="1"/>
          </p:nvPr>
        </p:nvSpPr>
        <p:spPr>
          <a:xfrm>
            <a:off x="2411760" y="2708920"/>
            <a:ext cx="6077844" cy="1175081"/>
          </a:xfrm>
        </p:spPr>
        <p:txBody>
          <a:bodyPr>
            <a:normAutofit/>
          </a:bodyPr>
          <a:lstStyle/>
          <a:p>
            <a:pPr marL="269875" indent="-269875">
              <a:buNone/>
            </a:pPr>
            <a:r>
              <a:rPr lang="fr-FR" sz="3200" b="1" dirty="0" smtClean="0">
                <a:solidFill>
                  <a:schemeClr val="accent6"/>
                </a:solidFill>
              </a:rPr>
              <a:t>	Expérimenter d’autres pratiques, vivre de nouvelles expériences</a:t>
            </a:r>
            <a:endParaRPr lang="fr-FR" sz="3200" b="1" dirty="0">
              <a:solidFill>
                <a:schemeClr val="accent6"/>
              </a:solidFill>
            </a:endParaRPr>
          </a:p>
        </p:txBody>
      </p:sp>
      <p:sp>
        <p:nvSpPr>
          <p:cNvPr id="9" name="Sous-titre 2"/>
          <p:cNvSpPr txBox="1">
            <a:spLocks/>
          </p:cNvSpPr>
          <p:nvPr/>
        </p:nvSpPr>
        <p:spPr>
          <a:xfrm>
            <a:off x="2411760" y="4167082"/>
            <a:ext cx="5832648" cy="900100"/>
          </a:xfrm>
          <a:prstGeom prst="rect">
            <a:avLst/>
          </a:prstGeom>
        </p:spPr>
        <p:txBody>
          <a:bodyPr vert="horz" lIns="91440" tIns="45720" rIns="91440" bIns="45720" rtlCol="0">
            <a:noAutofit/>
          </a:bodyPr>
          <a:lstStyle/>
          <a:p>
            <a:pPr marL="452438" marR="0" lvl="0" indent="-182563" algn="just" defTabSz="914400" rtl="0" eaLnBrk="1" fontAlgn="auto" latinLnBrk="0" hangingPunct="1">
              <a:lnSpc>
                <a:spcPct val="100000"/>
              </a:lnSpc>
              <a:spcAft>
                <a:spcPts val="0"/>
              </a:spcAft>
              <a:buClr>
                <a:srgbClr val="E14905"/>
              </a:buClr>
              <a:buSzPct val="100000"/>
              <a:tabLst/>
              <a:defRPr/>
            </a:pPr>
            <a:r>
              <a:rPr kumimoji="0" lang="fr-FR" sz="2800" b="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L’entreprise, véritable laboratoire</a:t>
            </a:r>
          </a:p>
          <a:p>
            <a:pPr marL="457200" marR="0" lvl="0" indent="-457200" algn="just" defTabSz="914400" rtl="0" eaLnBrk="1" fontAlgn="auto" latinLnBrk="0" hangingPunct="1">
              <a:lnSpc>
                <a:spcPct val="100000"/>
              </a:lnSpc>
              <a:spcAft>
                <a:spcPts val="0"/>
              </a:spcAft>
              <a:buClr>
                <a:srgbClr val="E14905"/>
              </a:buClr>
              <a:buSzPct val="100000"/>
              <a:tabLst/>
              <a:defRPr/>
            </a:pPr>
            <a:r>
              <a:rPr kumimoji="0" lang="fr-FR" sz="2800" b="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   d’expérimentation</a:t>
            </a:r>
            <a:r>
              <a:rPr kumimoji="0" lang="fr-FR" sz="2800" b="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a:t>
            </a:r>
          </a:p>
        </p:txBody>
      </p:sp>
      <p:pic>
        <p:nvPicPr>
          <p:cNvPr id="9218" name="Picture 2" descr="http://t0.gstatic.com/images?q=tbn:ANd9GcSJcdLyxfafIiRoOWF-VDUwXtV_gr9euP9jYNcxSbLEG_TTRwpMYw"/>
          <p:cNvPicPr>
            <a:picLocks noChangeAspect="1" noChangeArrowheads="1"/>
          </p:cNvPicPr>
          <p:nvPr/>
        </p:nvPicPr>
        <p:blipFill>
          <a:blip r:embed="rId3" cstate="print"/>
          <a:srcRect/>
          <a:stretch>
            <a:fillRect/>
          </a:stretch>
        </p:blipFill>
        <p:spPr bwMode="auto">
          <a:xfrm>
            <a:off x="431541" y="3214246"/>
            <a:ext cx="1620179" cy="193631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4644008" y="6273316"/>
            <a:ext cx="3642320" cy="365125"/>
          </a:xfrm>
        </p:spPr>
        <p:txBody>
          <a:bodyPr/>
          <a:lstStyle/>
          <a:p>
            <a:pPr algn="r"/>
            <a:r>
              <a:rPr lang="fr-FR" dirty="0" smtClean="0"/>
              <a:t>PNP - Lille - 4 &amp; 5 avril 2013</a:t>
            </a:r>
            <a:endParaRPr lang="fr-FR" dirty="0"/>
          </a:p>
        </p:txBody>
      </p:sp>
      <p:sp>
        <p:nvSpPr>
          <p:cNvPr id="6" name="Espace réservé du numéro de diapositive 5"/>
          <p:cNvSpPr>
            <a:spLocks noGrp="1"/>
          </p:cNvSpPr>
          <p:nvPr>
            <p:ph type="sldNum" sz="quarter" idx="12"/>
          </p:nvPr>
        </p:nvSpPr>
        <p:spPr>
          <a:xfrm>
            <a:off x="450566" y="404664"/>
            <a:ext cx="762000" cy="609600"/>
          </a:xfrm>
        </p:spPr>
        <p:txBody>
          <a:bodyPr/>
          <a:lstStyle/>
          <a:p>
            <a:fld id="{DF28FB93-0A08-4E7D-8E63-9EFA29F1E093}" type="slidenum">
              <a:rPr lang="fr-FR" smtClean="0"/>
              <a:pPr/>
              <a:t>14</a:t>
            </a:fld>
            <a:endParaRPr lang="fr-FR" dirty="0"/>
          </a:p>
        </p:txBody>
      </p:sp>
      <p:sp>
        <p:nvSpPr>
          <p:cNvPr id="7" name="Titre 1"/>
          <p:cNvSpPr>
            <a:spLocks noGrp="1"/>
          </p:cNvSpPr>
          <p:nvPr>
            <p:ph idx="1"/>
          </p:nvPr>
        </p:nvSpPr>
        <p:spPr>
          <a:xfrm>
            <a:off x="2706624" y="2446991"/>
            <a:ext cx="5715000" cy="801989"/>
          </a:xfrm>
        </p:spPr>
        <p:txBody>
          <a:bodyPr>
            <a:normAutofit/>
          </a:bodyPr>
          <a:lstStyle/>
          <a:p>
            <a:pPr algn="ctr">
              <a:buNone/>
            </a:pPr>
            <a:r>
              <a:rPr lang="fr-FR" sz="3200" b="1" dirty="0" smtClean="0">
                <a:solidFill>
                  <a:schemeClr val="accent6"/>
                </a:solidFill>
              </a:rPr>
              <a:t>Découvrir d’autres cultures</a:t>
            </a:r>
            <a:endParaRPr lang="fr-FR" sz="3200" b="1" dirty="0">
              <a:solidFill>
                <a:schemeClr val="accent6"/>
              </a:solidFill>
            </a:endParaRPr>
          </a:p>
        </p:txBody>
      </p:sp>
      <p:sp>
        <p:nvSpPr>
          <p:cNvPr id="8" name="Sous-titre 2"/>
          <p:cNvSpPr txBox="1">
            <a:spLocks/>
          </p:cNvSpPr>
          <p:nvPr/>
        </p:nvSpPr>
        <p:spPr>
          <a:xfrm>
            <a:off x="2267744" y="3392996"/>
            <a:ext cx="5976664" cy="2304256"/>
          </a:xfrm>
          <a:prstGeom prst="rect">
            <a:avLst/>
          </a:prstGeom>
        </p:spPr>
        <p:txBody>
          <a:bodyPr vert="horz" lIns="91440" tIns="45720" rIns="91440" bIns="45720" rtlCol="0">
            <a:normAutofit/>
          </a:bodyPr>
          <a:lstStyle/>
          <a:p>
            <a:pPr marL="457200" marR="0" lvl="0" indent="-457200" algn="just" defTabSz="914400" rtl="0" eaLnBrk="1" fontAlgn="auto" latinLnBrk="0" hangingPunct="1">
              <a:lnSpc>
                <a:spcPct val="100000"/>
              </a:lnSpc>
              <a:spcBef>
                <a:spcPts val="1800"/>
              </a:spcBef>
              <a:spcAft>
                <a:spcPts val="0"/>
              </a:spcAft>
              <a:buClr>
                <a:srgbClr val="E14905"/>
              </a:buClr>
              <a:buSzPct val="100000"/>
              <a:tabLst/>
              <a:defRPr/>
            </a:pPr>
            <a:r>
              <a:rPr kumimoji="0" lang="fr-FR" sz="2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28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D’autres règles de vie collective, d’autres valeurs à partager liées aux cultures métiers, aux cultures d’entreprise, à l’identité de genre H/F au travail…</a:t>
            </a:r>
          </a:p>
          <a:p>
            <a:pPr marL="457200" marR="0" lvl="0" indent="-457200" algn="l" defTabSz="914400" rtl="0" eaLnBrk="1" fontAlgn="auto" latinLnBrk="0" hangingPunct="1">
              <a:lnSpc>
                <a:spcPct val="100000"/>
              </a:lnSpc>
              <a:spcBef>
                <a:spcPts val="1800"/>
              </a:spcBef>
              <a:spcAft>
                <a:spcPts val="0"/>
              </a:spcAft>
              <a:buClr>
                <a:srgbClr val="E14905"/>
              </a:buClr>
              <a:buSzPct val="100000"/>
              <a:tabLst/>
              <a:defRPr/>
            </a:pPr>
            <a:endParaRPr kumimoji="0" lang="fr-FR" sz="2200" b="0" i="0" u="none" strike="noStrike" kern="1200" cap="none" spc="0" normalizeH="0" baseline="0" noProof="0" dirty="0">
              <a:ln>
                <a:noFill/>
              </a:ln>
              <a:solidFill>
                <a:schemeClr val="tx1"/>
              </a:solidFill>
              <a:effectLst/>
              <a:uLnTx/>
              <a:uFillTx/>
              <a:latin typeface="+mn-lt"/>
              <a:ea typeface="+mn-ea"/>
              <a:cs typeface="+mn-cs"/>
            </a:endParaRPr>
          </a:p>
        </p:txBody>
      </p:sp>
      <p:pic>
        <p:nvPicPr>
          <p:cNvPr id="8198" name="Picture 6" descr="https://si0.twimg.com/profile_images/2309560901/k00mxwqj7sdg1nv1057n.png"/>
          <p:cNvPicPr>
            <a:picLocks noChangeAspect="1" noChangeArrowheads="1"/>
          </p:cNvPicPr>
          <p:nvPr/>
        </p:nvPicPr>
        <p:blipFill>
          <a:blip r:embed="rId3" cstate="print"/>
          <a:srcRect/>
          <a:stretch>
            <a:fillRect/>
          </a:stretch>
        </p:blipFill>
        <p:spPr bwMode="auto">
          <a:xfrm>
            <a:off x="575556" y="3861048"/>
            <a:ext cx="1260140" cy="124501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PNP - Lille - 4 &amp; 5 avril 2013</a:t>
            </a:r>
            <a:endParaRPr lang="fr-FR"/>
          </a:p>
        </p:txBody>
      </p:sp>
      <p:sp>
        <p:nvSpPr>
          <p:cNvPr id="6" name="Espace réservé du numéro de diapositive 5"/>
          <p:cNvSpPr>
            <a:spLocks noGrp="1"/>
          </p:cNvSpPr>
          <p:nvPr>
            <p:ph type="sldNum" sz="quarter" idx="12"/>
          </p:nvPr>
        </p:nvSpPr>
        <p:spPr>
          <a:xfrm>
            <a:off x="480953" y="332656"/>
            <a:ext cx="762000" cy="609600"/>
          </a:xfrm>
        </p:spPr>
        <p:txBody>
          <a:bodyPr/>
          <a:lstStyle/>
          <a:p>
            <a:fld id="{DF28FB93-0A08-4E7D-8E63-9EFA29F1E093}" type="slidenum">
              <a:rPr lang="fr-FR" smtClean="0"/>
              <a:pPr/>
              <a:t>15</a:t>
            </a:fld>
            <a:endParaRPr lang="fr-FR" dirty="0"/>
          </a:p>
        </p:txBody>
      </p:sp>
      <p:sp>
        <p:nvSpPr>
          <p:cNvPr id="7" name="Sous-titre 2"/>
          <p:cNvSpPr>
            <a:spLocks noGrp="1"/>
          </p:cNvSpPr>
          <p:nvPr>
            <p:ph idx="1"/>
          </p:nvPr>
        </p:nvSpPr>
        <p:spPr>
          <a:xfrm>
            <a:off x="2483768" y="3465004"/>
            <a:ext cx="5715000" cy="2628292"/>
          </a:xfrm>
        </p:spPr>
        <p:txBody>
          <a:bodyPr>
            <a:noAutofit/>
          </a:bodyPr>
          <a:lstStyle/>
          <a:p>
            <a:pPr marL="182563" indent="-182563" algn="just">
              <a:buNone/>
            </a:pPr>
            <a:r>
              <a:rPr lang="fr-FR" sz="2800" dirty="0" smtClean="0">
                <a:solidFill>
                  <a:schemeClr val="tx1">
                    <a:lumMod val="50000"/>
                    <a:lumOff val="50000"/>
                  </a:schemeClr>
                </a:solidFill>
              </a:rPr>
              <a:t>	L’intégration dans un groupe social existe dans les 2 sens : l’élève s’intègre et il est intégré (rapport à la hiérarchie, à l’autorité, à la loyauté, à la collaboration…).</a:t>
            </a:r>
            <a:endParaRPr lang="fr-FR" sz="2800" dirty="0">
              <a:solidFill>
                <a:schemeClr val="tx1">
                  <a:lumMod val="50000"/>
                  <a:lumOff val="50000"/>
                </a:schemeClr>
              </a:solidFill>
            </a:endParaRPr>
          </a:p>
        </p:txBody>
      </p:sp>
      <p:sp>
        <p:nvSpPr>
          <p:cNvPr id="8" name="Titre 1"/>
          <p:cNvSpPr txBox="1">
            <a:spLocks/>
          </p:cNvSpPr>
          <p:nvPr/>
        </p:nvSpPr>
        <p:spPr>
          <a:xfrm>
            <a:off x="2807804" y="1916832"/>
            <a:ext cx="5288124"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normalizeH="0" noProof="0" dirty="0" smtClean="0">
                <a:ln>
                  <a:noFill/>
                </a:ln>
                <a:solidFill>
                  <a:schemeClr val="accent6"/>
                </a:solidFill>
                <a:effectLst/>
                <a:uLnTx/>
                <a:uFillTx/>
                <a:ea typeface="+mj-ea"/>
                <a:cs typeface="+mj-cs"/>
              </a:rPr>
              <a:t>Repérer les codes sociaux </a:t>
            </a:r>
            <a:endParaRPr kumimoji="0" lang="fr-FR" sz="3200" b="1" i="0" u="none" strike="noStrike" kern="1200" normalizeH="0" noProof="0" dirty="0">
              <a:ln>
                <a:noFill/>
              </a:ln>
              <a:solidFill>
                <a:schemeClr val="accent6"/>
              </a:solidFill>
              <a:effectLst/>
              <a:uLnTx/>
              <a:uFillTx/>
              <a:ea typeface="+mj-ea"/>
              <a:cs typeface="+mj-cs"/>
            </a:endParaRPr>
          </a:p>
        </p:txBody>
      </p:sp>
      <p:pic>
        <p:nvPicPr>
          <p:cNvPr id="7172" name="Picture 4" descr="http://img.scoop.it/DLxHSSZdJPCpAnXE3ML9DTl72eJkfbmt4t8yenImKBXEejxNn4ZJNZ2ss5Ku7Cxt"/>
          <p:cNvPicPr>
            <a:picLocks noChangeAspect="1" noChangeArrowheads="1"/>
          </p:cNvPicPr>
          <p:nvPr/>
        </p:nvPicPr>
        <p:blipFill>
          <a:blip r:embed="rId3" cstate="print"/>
          <a:srcRect/>
          <a:stretch>
            <a:fillRect/>
          </a:stretch>
        </p:blipFill>
        <p:spPr bwMode="auto">
          <a:xfrm>
            <a:off x="365053" y="3681028"/>
            <a:ext cx="1722671" cy="166472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4860032" y="6273316"/>
            <a:ext cx="3642320" cy="365125"/>
          </a:xfrm>
        </p:spPr>
        <p:txBody>
          <a:bodyPr/>
          <a:lstStyle/>
          <a:p>
            <a:pPr algn="r"/>
            <a:r>
              <a:rPr lang="fr-FR" dirty="0" smtClean="0"/>
              <a:t>PNP - Lille - 4 &amp; 5 avril 2013</a:t>
            </a:r>
            <a:endParaRPr lang="fr-FR" dirty="0"/>
          </a:p>
        </p:txBody>
      </p:sp>
      <p:sp>
        <p:nvSpPr>
          <p:cNvPr id="6" name="Espace réservé du numéro de diapositive 5"/>
          <p:cNvSpPr>
            <a:spLocks noGrp="1"/>
          </p:cNvSpPr>
          <p:nvPr>
            <p:ph type="sldNum" sz="quarter" idx="12"/>
          </p:nvPr>
        </p:nvSpPr>
        <p:spPr>
          <a:xfrm>
            <a:off x="431540" y="404664"/>
            <a:ext cx="762000" cy="609600"/>
          </a:xfrm>
        </p:spPr>
        <p:txBody>
          <a:bodyPr/>
          <a:lstStyle/>
          <a:p>
            <a:fld id="{DF28FB93-0A08-4E7D-8E63-9EFA29F1E093}" type="slidenum">
              <a:rPr lang="fr-FR" smtClean="0"/>
              <a:pPr/>
              <a:t>16</a:t>
            </a:fld>
            <a:endParaRPr lang="fr-FR" dirty="0"/>
          </a:p>
        </p:txBody>
      </p:sp>
      <p:sp>
        <p:nvSpPr>
          <p:cNvPr id="7" name="Sous-titre 2"/>
          <p:cNvSpPr>
            <a:spLocks noGrp="1"/>
          </p:cNvSpPr>
          <p:nvPr>
            <p:ph idx="1"/>
          </p:nvPr>
        </p:nvSpPr>
        <p:spPr>
          <a:xfrm>
            <a:off x="2015716" y="3212976"/>
            <a:ext cx="6588732" cy="2628292"/>
          </a:xfrm>
        </p:spPr>
        <p:txBody>
          <a:bodyPr>
            <a:noAutofit/>
          </a:bodyPr>
          <a:lstStyle/>
          <a:p>
            <a:pPr algn="just">
              <a:buNone/>
            </a:pPr>
            <a:r>
              <a:rPr lang="fr-FR" sz="2800" dirty="0" smtClean="0">
                <a:solidFill>
                  <a:schemeClr val="tx1">
                    <a:lumMod val="50000"/>
                    <a:lumOff val="50000"/>
                  </a:schemeClr>
                </a:solidFill>
              </a:rPr>
              <a:t>	Entrée progressive de l’élève dans l’exercice d’un métier avec différentes phases successives : sensibilisation, initiation, maîtrise, consolidation, approfondissement, perfectionnement… avec une modulation possible pour une poursuite vers le niveau III.</a:t>
            </a:r>
          </a:p>
        </p:txBody>
      </p:sp>
      <p:sp>
        <p:nvSpPr>
          <p:cNvPr id="8" name="Titre 1"/>
          <p:cNvSpPr txBox="1">
            <a:spLocks/>
          </p:cNvSpPr>
          <p:nvPr/>
        </p:nvSpPr>
        <p:spPr>
          <a:xfrm>
            <a:off x="2519772" y="1736812"/>
            <a:ext cx="5976664" cy="1470025"/>
          </a:xfrm>
          <a:prstGeom prst="rect">
            <a:avLst/>
          </a:prstGeom>
        </p:spPr>
        <p:txBody>
          <a:bodyPr vert="horz" lIns="91440" tIns="45720" rIns="91440" bIns="45720" rtlCol="0" anchor="ctr">
            <a:normAutofit/>
          </a:bodyPr>
          <a:lstStyle/>
          <a:p>
            <a:pPr lvl="0" algn="ctr">
              <a:spcBef>
                <a:spcPct val="0"/>
              </a:spcBef>
            </a:pPr>
            <a:r>
              <a:rPr lang="fr-FR" sz="3200" b="1" dirty="0" smtClean="0">
                <a:solidFill>
                  <a:schemeClr val="accent6"/>
                </a:solidFill>
              </a:rPr>
              <a:t>Adapter les rythmes avec une vision prospective de formation</a:t>
            </a:r>
            <a:endParaRPr kumimoji="0" lang="fr-FR" sz="3200" b="1" i="0" u="none" strike="noStrike" kern="1200" normalizeH="0" noProof="0" dirty="0">
              <a:ln>
                <a:noFill/>
              </a:ln>
              <a:solidFill>
                <a:schemeClr val="accent6"/>
              </a:solidFill>
              <a:effectLst/>
              <a:uLnTx/>
              <a:uFillTx/>
              <a:ea typeface="+mj-ea"/>
              <a:cs typeface="+mj-cs"/>
            </a:endParaRPr>
          </a:p>
        </p:txBody>
      </p:sp>
      <p:sp>
        <p:nvSpPr>
          <p:cNvPr id="6156" name="AutoShape 12" descr="data:image/jpeg;base64,/9j/4AAQSkZJRgABAQAAAQABAAD/2wCEAAkGBhMQEBAQEBAQEA8QEA8SEBAPDw8MEBUPFBYXFRQQEhQXHSceFxkjGRUUHy8iIycpLSwtFR4xNTAqNSYrLCoBCQoKDgwOGg8PGi4lHSUtLzUpMTUuKSwzLDYsLSw0LSosLCwvLi0sLywtLCwuKiwsLywsLCwsLCwvLywsLDQ1LP/AABEIAOEA4QMBIgACEQEDEQH/xAAbAAEAAQUBAAAAAAAAAAAAAAAABgECAwUHBP/EAEUQAAIBAgIECQgJAgQHAAAAAAABAgMRBCEFBhIxEyIyQVFhcYGRByNSYqGxssEUJEJyc4KSwtE0okNj4fAzU2R0hMPS/8QAGgEBAAMBAQEAAAAAAAAAAAAAAAMEBQYCAf/EADARAAICAQIEBAQGAwEAAAAAAAABAgMRBBIFITFBE1FhcTKBkbEUIjPB0fAjQlLx/9oADAMBAAIRAxEAPwDuIAAAAAAAAAAAAAAAAAAAAAAAAAAAAAAAAAAAAAAAPPisbCktqpOMF6zt4dJh0dpaniNrg23sNJ3Tjv3NJ838EbtgpbMrPkeN8d23PM9wAJD2AAAAAAAAAAAAAAAAAAAAAAAAAAAAAAAAAClyPac1tWHlKmocaNryqNQhnmmud+whOldc51bpzlNejHzVPw3vvuZl/Eq624xW5r+9SjbrYQbjHm/73Oh47WSjSunLbkvs0+O79De5EW0tr9LNQcaXVHzlTx3Ig1fSM55OWyvRjxV/LPMZdurvt6vavJfz/wCGfZqbrO+F6fybXGawTm21e7+1N8JP27joPk8wDjheGm254iW3du74NZQS6t7/ADHMdH4J16tKjHlVZxgmuZPfLuV33Hc8PQVOEYRVowioxXRFKyRa4bQt7s8ifQ1Lc5mUAG6a4AAAAAAAAAAAAAAAAAAAAAAAAAAAAAAKNhytm9xzzXHXLhL0aL81mpSWTqdS9T39m+tqNTGiOX17LzILro1Ry/kV1z1npVL06Uac1mpVnCM5P1aTfN1+HSQKbu91uouqVHJ3ZlwOAnXqRpUoudSW5Lo55N8yXSc9Oc7Z7pdWYspysll9TDTpuUlGKcpSdoxinKTfQkt5P9BeTNOntYyUlUlup0pJbC9aWe1Lsy7d5vtVtT6eCjtO1TESXGq23dMKa5l7WSI1tNoUlus5vyNGjSJc5/QjWhdRKGErqvCdacoxkoxqOnKKcsnJWine11v52SUA0YVxrWIrBdhCMFiKAAPZ7AAAAAAAAAAAAAAAAAAAAAAAAAAAAuLkV111l4CDpU5WqzXGa3wg+des9y8SK62NUHORHZYq4uTNVrvrZfaw9KXETaqSX25c9NP0Vz+BAKk3J3f++ouq1dp38F0Itp03KUYxTlKTUYxjm3J5JLrucxZZK2e+XX7ehg2TlZLdIzYDATr1I0qUdqpN5LckueUnzJdJ13VjVingqdlxqs0uFqtWcn6K6IrmXzMOqGq6wdK8rSxFRJ1ZLNLopxfQvbvJCbmj0vhrfL4vsaum0+xbpdfsAAaBdAAAAAAAAAAAAAAAAAAAAAAAAAAAAAAABRsA8WmNKRw1GdWWeyuLHnlN8mK7zjGldJSrVJTk7ylJuT5nLq6luXYSfyh6f4SrwMHxKV1lz1PtS7ll3shNzntbd4tmF0X37sxdVb4k8Loi7aOi+TnVnZisZVjx5J8An9mDydTtlzdXaRHVLQP0zExpv/hQ49Z+onlDtk8uy/QdphBJJJJJJJJZJJcxPoNPufiS7dCbR07nvfyLgAbRqAC4AAAAAAAAAAAAAAAAAAAAAAAMdevGEXKclGMVdyk1FJdbZoa2vmFi7KU59cKcmu5u1yKd0K/jaRHOyEPieCRAjsdeKMuRGpLujF+DZa9c481GffKKKsuI6aPJz+5A9bQusiSA1Oj9ZKVVqOcJvdGdlfse42ty1VdC2O6DyieuyFizB5Kms1h0p9Gw9Sr9q2zBdNSWUf57jZnOfKbpW84UIvKnHal9+e7vUfjItXb4VTa69iPUWeHW2uvYgOJxfCTlxru733v1vxNpovVaviYOpRdKcYy2X5xxalZO1muhojtP/iS7/kdQ8mi+q1evES+CBk6eiM5qL6YNe/gWnq0cb03nl5Y5/It1C0zhsN9UfCfTKtapGq1DibcLrYUr7kovPpb6Tfaw6808FKnGpRqz4RTceDdN2UbXvtNekjnmhc9MR/7zF/8AuNp5UH5zC/h1/igXYWyhQ3Hs8I0o8M09eqqoSe1xy+fv/BNcdrUoYRYyNJyg6dOpsSmoStO1k7Jq/GMWrutv02lUqQpcE6dR02pS4RNqMZ3yt6SNLpzLQ0V/0+EXtpmHybK2ExD6cTP2UqRP4kvFUe2Ct+Gq/CzsxzU8L25G11O12nj6tSnKjCmoU1NSjUlO+drNNKxMDlXkfqKVbENNO2HpbuuT/g6qe9NOU605dSHilMKdTKFawlj7AAFkzQAAAAAAAAAAAAClxcAqWVaiinKTSjFNtvJJLNtl1yF+U3WHgKEKCdp120974izs7brv2JkV1nhwcj41J8oLL7LzIbrvrpPE1HCm3GlF8Rfva55Pr3EMmnJ3cm30tts3ehNAvGVXSVaMJ7Mp8aE53imk3dWzvJFdKaJjgcRGFfz8IxhVmqfm1OF5cS8r2vsNPtMTbNrxH37laPDNZO3Y4Pd154X7kp1M1HrVcK8RUrSpymk8NBra4vp1G87S5ktyzzvZXbUoylTqR2KsHacX09K6mSLWbW2rhcPwtGnSylCKjNSatLLJprcaCppGePw0cbKEIVqcqkZqntWlSi873e9b/Ea7Q1yj+T4ks+5Fq+Et6b8RFdHj3LdslWrGsDk1Qqu8v8Ob3u32H19H+7wvhudCOIaaadmmmmt6a3MxtLdPT2Kcfn6mFp7ZUT3L5nWpzSTbySTbfUjiOmca69apVf25yln0PkrujsruOi6U1gU9GTqp2nOKoyS5py4svZdnMWrm3xC9WbFF8sZ+pqa21T2pdMZ+pg0foSVWrJKaV4ylnFvnWW/rOsamauvDUJU3U23Ko53UNjlRjxbXfRvIJqvHz7/Cn8UTq+jOS+73Fvh8VKHiPqbVPEdRfp1XZLKXou3Q0OA8ndClifpXDV5VOEqVFGTpKmpVNq+Sjf7T5zYaW1Qw2LlCVeEpuCko2q1aSs2m77DV9yN0C+qoJYxyJ5au6U1NyeUsJ9Dw1dC0Z0lQnShOilCPBzW3G0LbKae+1l4Gix+j4UcRQpUIRo0rbTp0kqUHJtptxjk3ZLwJWR7TC+t0fw175nvCId8sYzyN3haKjGKilFbK3JLm6jMWUuSuxe4vPp4AAAAAAAAAAYNFrnrAsFhZVL2qTapUsm/OSTs+5JvuPM5KMXJn1JvlFZZqdbfKLTwbdKmlUqrKTd3GL6LLOT8EunmIcvK1iG83srqpQ/ls0miNW6uPqVGq1GMo2c9t1nK0r2atCzzT5y3BaAjHHwwtd7aVaMJ8GrRlkpWu80msnlfMx5yts5ttJ9MPBWej1lspR2tNLLWcYRN8NrTWqxi3Vqxc4qcU/N7UHunBpK66zLT0rVi7qtUv1zlJeDujxeULWSVPgKSo0djZlKElGaqU+DcVaDTtZp7rcx54V3a0lszVtpdqun2NNMyNbTbRPlNte75GVrtDqNLGNrk3GXR58ibaG1p22qdayk8ozWUW+hrmZzXyk6S4bGTzvGnNU4/kTT/u233mzniLK/QRbFceUm87vnzz6SarWW2QULOeO5LoOITrshKzntefc3Hk/wD67/x63xUyvlFw054t7EKk28LTVoQnUz2qvQjZ4nBwpaOnUhGMJuFFucEoTs3C/GWZ0PVjBcDg8NB8pUYOd9+3JbUva2bUKsx8J++f2OvfGE9Z40If6+fqRTW/RFatg9ilRqVJudFqMY2dk83nYy6oau4ilg+Dq0nTqOVZ7MpQbtLdyWydlLFzwlv3+mCl+Kl4Pg4WM5OPV8FVw0uBrqKqxjFvZe1FqSveLsrq9zC6pMPKPgLcDiEt16U+x8aLfY1L9RA51TldTp/CtcF07HI6mrbbJf3meutjJcG6d+I5qbXrJOKfg37DxWLlK6KEKIkbXVdefl+FP4onVdG8l9vyRy7Vem3VnLmjTs+2TVvhZ1HR3Jfb8kdJw39H5s3NF+l8z1gA0S6CPaW/rKf4a/eSEjuk39cj+Gv3AEgp7l2IuKQ3LsRUAAAAAAApcqQXCay14W46qR9dKWXVJZm3w2uUXlUpyj1xe2vDeZVXFtPZyb2v1/noZ9fEaZ9Xj3JGcu8sWOvPDUE+SnVa65PZi/7ZeJ0TC6XpVeRUi36LezLwZyjylVdvSFRehTpR/t2/3Eurui6sxecst/i1S42x54a7lNQcRGlPETqyVKm6dJKdTzcHLalkpPJszYLQ1bFaTlisPDhcNHEwbrxnT2MqcNpK7u+5Fulo30ZR7aD/ALX/ACTXyY0baPg/Tq15Pum4+6KPMI5lGrslk0ZcWnPUylGKW6Pq/L2NVrX5P6+NnRcJ0qcYQqxk5ucneThaySz5L5yutmr7oUqVdNScFClVsrK26Mv1ZfmOgHk0tgVXoVaL/wASEo36G1lLudn3E9+mjZCS7v8AboVNVOV9Cpl0WcHHK2IyaNU0Z6kndp5NJ3XQ9zRiaOZjHCOYisE2q4fhcBCn/wAz6JD9c6cfmdKirZEF0BQ26OGj62Fl+iUJ/tJ2dXWv9vRHQ1rv6IAAmJTRa60drBVl0bEl2qSZx/ETsdp1mX1Wp+T4kcT0lDYlKPOm14Oxi8Sh+eMjL10PzRkeqlyV2F1gkDFMok+qtC1CvU6a1KH6YTl+9HQtHcl9vyRC9X6VtHwl6eJqS8E4ftJpo7kv7z9yOp0UdtEf71Og0qxVE9YALZZBHNIv64vw17mSMjeOf1x/cXuAJGioAAAAAAABEsZ5PqDu6EqmGl/lS4nfCV14WNLi9WsbR5KpYqK9F/R6vg+L7TobMc2UrtBRb8USpZo6bOqOV1dJKD2a1OpQl0VoOKv1S3Mj2mK23WnJPaT2bO98tlLedpxVGM04yjGSe9SSkvBkTxmhcFCo08PFPJ3Sexn6u5eBnrhChLMJfUprhux5gyP4930XT6uA+SJl5P8AEqGAoxeTUq108nnUk1v6jxYOjC7hFLg03spKysllY2MKNtxqwp2zU89sGjGrEt2e2CQrFrpLMRpKnTSc5qKbsm8lffb2M0ybMOLwiqq07tJ3Wb39JYJjneslKMcbiVFpwc5Ti1mrTtPL9RrTa604NUcTsp3TpQln1tr5GpuctfHbZJerOftWJtep03U58TD/AHI/ATNTIPqjO1Og/Uh8BLYVTpavgj7I3YfCj2bQuedTL1IkPZ4NZn9Vqfk+JHINaKVsTJdM4v8AVZ/M65rLL6rU/J8SOXa40/rFN+kqb8Lr9pncQX+NP1/ZlLWr8ifqeQFAc4YZ0LAU9nRuEXTKUv1Ob+ZKNHch/efyI+42wGBX+XS+D/UkGjeR+Z/I6+lYrivRHS1LEIr0R6wASkgI1i39dn92PuiSUjOI/rqnZD3QAJMAAAAAAAADE0WSiZrFrQB5p0jy1tHxlk4p9qNlslHAA0kdCQjyU1nfe7GT6LY2rgWOmAaqVEwzgzcSpmKcADmGueHnLERkqc5LgoxvGEpK6lJ2uufNGqo6Erz3UZJdMrQ9+Z1PSU3CN4R2pXV1a+XOa+lpiO6cHF9l/wDUoT0MJzcm3zKctJGUnJs8ugKcqdOEJcqCjF2zV0rMkFPEs1GDqKVWTXJc8uyxtoxL0VtWEW0sLBn+l2NPidZKtOpJOnenfiuzTt1s2ewWyop7z6fTU6S1jhWoTglKMns5Pqkm8+4imukePhn0wf8AbKX/ANE3q6IpS3wXdl7iI6/UFCeGS3bNXr3OP8lLXL/C/kVdX+kzQXKSZS5ZUlk+xnM4ME6pjlbDYSPRGmv7EbrR8uJ+Zml0o/NYdfd+FG2wMuJ3s7GPRHTroe7aKpmJSLlI9H0yXIxUf16r+T3QJJtEZTvjqv3o/sAJUC3aK3AKgXAAAABSwKgAtKNF1ilgCxotaMlijQBhcSxwPQ0WuIB5ZUTyYjRkZ8qKfcbRwLeDANLT0HCOaclne1z1LDWPfwZR0gDxOmWSR7nRLHQANfOViD+UCreeG6lW99M6LLDo1WldX6FdeegpbKdndxklz2azW72EGoqdtbgiG6t2QcUcrlUM9HR1WrlCnJ352tleLOgYHQeFWdKML9PKl3t5mxhgIrcZ0OGf9y+hShoP+meXSFa8KK6GvcjbYWtaPezU6Vp7PBdcn8jZYaN497Ng0zDpfTUqKi4R2ry4yzyVt91uzMOG1vg+XGUH+pew2MqN9548RoWnPfBX6VkwD34fS1OfJnF96v4Glw9S+Nqv14+9GGvqvzwk11PMv0boqrTntSs92afQ7gErUy5SPLSbMyAM20VuY0XAF20C0AGQAAAAAFLFLFwALbFLF9ilgC2xSxfYoAWbIsX2KWAMbRY0ZbFGgDBKJ569DaTXMz2uJRwAItiNXbZwk11P+TBw2Io77yS6eOvHeS50jHPCpgERxGk3VdNNWcZdN99iQYGa2Uu0y1ND05O7gr9O5mangIx3K3fcArEvSKqlYvUACzZKqBfsldkAsUS9IrYrYAIqEitgACtigBkAAAAAAAAAAAAKWKgAoLFQAW2KWLygBbYpYvsUsAWWGyX2FgDHslbF1itgCzZFi+wsAWWK2LrCwBbYWLrCwBSxWxWwAKAqACoAAAAAAAAAAAAAAAAAAAAKAAAAAAoVAAAAAAAAAAABVAAAAAH/2Q=="/>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158" name="Picture 14" descr="http://images.chefdentreprise.com/Images/Breves/202-100-croissance-cinq-ans-premier--50075-0.JPG"/>
          <p:cNvPicPr>
            <a:picLocks noChangeAspect="1" noChangeArrowheads="1"/>
          </p:cNvPicPr>
          <p:nvPr/>
        </p:nvPicPr>
        <p:blipFill>
          <a:blip r:embed="rId2" cstate="print"/>
          <a:srcRect/>
          <a:stretch>
            <a:fillRect/>
          </a:stretch>
        </p:blipFill>
        <p:spPr bwMode="auto">
          <a:xfrm>
            <a:off x="431540" y="3860540"/>
            <a:ext cx="1368152" cy="136815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FR" smtClean="0"/>
              <a:t>PNP - Lille - 4 &amp; 5 avril 2013</a:t>
            </a:r>
            <a:endParaRPr lang="fr-FR"/>
          </a:p>
        </p:txBody>
      </p:sp>
      <p:sp>
        <p:nvSpPr>
          <p:cNvPr id="6" name="Espace réservé du numéro de diapositive 5"/>
          <p:cNvSpPr>
            <a:spLocks noGrp="1"/>
          </p:cNvSpPr>
          <p:nvPr>
            <p:ph type="sldNum" sz="quarter" idx="12"/>
          </p:nvPr>
        </p:nvSpPr>
        <p:spPr>
          <a:xfrm>
            <a:off x="504878" y="404664"/>
            <a:ext cx="762000" cy="609600"/>
          </a:xfrm>
        </p:spPr>
        <p:txBody>
          <a:bodyPr/>
          <a:lstStyle/>
          <a:p>
            <a:fld id="{DF28FB93-0A08-4E7D-8E63-9EFA29F1E093}" type="slidenum">
              <a:rPr lang="fr-FR" smtClean="0"/>
              <a:pPr/>
              <a:t>17</a:t>
            </a:fld>
            <a:endParaRPr lang="fr-FR" dirty="0"/>
          </a:p>
        </p:txBody>
      </p:sp>
      <p:sp>
        <p:nvSpPr>
          <p:cNvPr id="7" name="Sous-titre 2"/>
          <p:cNvSpPr>
            <a:spLocks noGrp="1"/>
          </p:cNvSpPr>
          <p:nvPr>
            <p:ph idx="1"/>
          </p:nvPr>
        </p:nvSpPr>
        <p:spPr>
          <a:xfrm>
            <a:off x="2015716" y="3212976"/>
            <a:ext cx="6588732" cy="2628292"/>
          </a:xfrm>
        </p:spPr>
        <p:txBody>
          <a:bodyPr>
            <a:noAutofit/>
          </a:bodyPr>
          <a:lstStyle/>
          <a:p>
            <a:pPr algn="just">
              <a:buNone/>
            </a:pPr>
            <a:r>
              <a:rPr lang="fr-FR" sz="2800" dirty="0" smtClean="0">
                <a:solidFill>
                  <a:schemeClr val="tx1">
                    <a:lumMod val="50000"/>
                    <a:lumOff val="50000"/>
                  </a:schemeClr>
                </a:solidFill>
              </a:rPr>
              <a:t>	La mobilité professionnelle est un critère discriminant à l’embauche. La pratique de LV et l’accréditation de compétences par des professionnels européens sont des atouts. Aujourd’hui, le marché du travail est européen.</a:t>
            </a:r>
          </a:p>
        </p:txBody>
      </p:sp>
      <p:sp>
        <p:nvSpPr>
          <p:cNvPr id="8" name="Titre 1"/>
          <p:cNvSpPr txBox="1">
            <a:spLocks/>
          </p:cNvSpPr>
          <p:nvPr/>
        </p:nvSpPr>
        <p:spPr>
          <a:xfrm>
            <a:off x="2519772" y="1736812"/>
            <a:ext cx="5976664" cy="1470025"/>
          </a:xfrm>
          <a:prstGeom prst="rect">
            <a:avLst/>
          </a:prstGeom>
        </p:spPr>
        <p:txBody>
          <a:bodyPr vert="horz" lIns="91440" tIns="45720" rIns="91440" bIns="45720" rtlCol="0" anchor="ctr">
            <a:normAutofit/>
          </a:bodyPr>
          <a:lstStyle/>
          <a:p>
            <a:pPr lvl="0" algn="ctr">
              <a:spcBef>
                <a:spcPct val="0"/>
              </a:spcBef>
            </a:pPr>
            <a:r>
              <a:rPr lang="fr-FR" sz="3200" b="1" dirty="0" smtClean="0">
                <a:solidFill>
                  <a:schemeClr val="accent6"/>
                </a:solidFill>
              </a:rPr>
              <a:t>Éduquer à la mobilité </a:t>
            </a:r>
            <a:endParaRPr kumimoji="0" lang="fr-FR" sz="3200" b="1" i="0" u="none" strike="noStrike" kern="1200" normalizeH="0" noProof="0" dirty="0">
              <a:ln>
                <a:noFill/>
              </a:ln>
              <a:solidFill>
                <a:schemeClr val="accent6"/>
              </a:solidFill>
              <a:effectLst/>
              <a:uLnTx/>
              <a:uFillTx/>
              <a:ea typeface="+mj-ea"/>
              <a:cs typeface="+mj-cs"/>
            </a:endParaRPr>
          </a:p>
        </p:txBody>
      </p:sp>
      <p:pic>
        <p:nvPicPr>
          <p:cNvPr id="9" name="Image 8" descr="C:\Program Files\Microsoft Office\MEDIA\CAGCAT10\j0297749.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532" y="3284984"/>
            <a:ext cx="1847850" cy="1762125"/>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smtClean="0"/>
              <a:t>PNP - Lille - 4 &amp; 5 avril 2013</a:t>
            </a:r>
            <a:endParaRPr lang="fr-FR"/>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pPr/>
              <a:t>18</a:t>
            </a:fld>
            <a:endParaRPr lang="fr-FR"/>
          </a:p>
        </p:txBody>
      </p:sp>
      <p:sp>
        <p:nvSpPr>
          <p:cNvPr id="7" name="Sous-titre 2"/>
          <p:cNvSpPr>
            <a:spLocks noGrp="1"/>
          </p:cNvSpPr>
          <p:nvPr>
            <p:ph idx="1"/>
          </p:nvPr>
        </p:nvSpPr>
        <p:spPr>
          <a:xfrm>
            <a:off x="2015716" y="2996952"/>
            <a:ext cx="6588732" cy="2628292"/>
          </a:xfrm>
        </p:spPr>
        <p:txBody>
          <a:bodyPr>
            <a:noAutofit/>
          </a:bodyPr>
          <a:lstStyle/>
          <a:p>
            <a:pPr algn="just">
              <a:lnSpc>
                <a:spcPct val="80000"/>
              </a:lnSpc>
              <a:buNone/>
            </a:pPr>
            <a:r>
              <a:rPr lang="fr-FR" sz="2800" smtClean="0">
                <a:solidFill>
                  <a:schemeClr val="tx1">
                    <a:lumMod val="50000"/>
                    <a:lumOff val="50000"/>
                  </a:schemeClr>
                </a:solidFill>
              </a:rPr>
              <a:t>	L’équipe </a:t>
            </a:r>
            <a:r>
              <a:rPr lang="fr-FR" sz="2800" dirty="0" smtClean="0">
                <a:solidFill>
                  <a:schemeClr val="tx1">
                    <a:lumMod val="50000"/>
                    <a:lumOff val="50000"/>
                  </a:schemeClr>
                </a:solidFill>
              </a:rPr>
              <a:t>prépare chaque jeune à ce qu’il va </a:t>
            </a:r>
            <a:r>
              <a:rPr lang="fr-FR" sz="2800" smtClean="0">
                <a:solidFill>
                  <a:schemeClr val="tx1">
                    <a:lumMod val="50000"/>
                    <a:lumOff val="50000"/>
                  </a:schemeClr>
                </a:solidFill>
              </a:rPr>
              <a:t>découvrir alternativement (PPF).  </a:t>
            </a:r>
            <a:endParaRPr lang="fr-FR" sz="2800" dirty="0" smtClean="0">
              <a:solidFill>
                <a:schemeClr val="tx1">
                  <a:lumMod val="50000"/>
                  <a:lumOff val="50000"/>
                </a:schemeClr>
              </a:solidFill>
            </a:endParaRPr>
          </a:p>
          <a:p>
            <a:pPr algn="just">
              <a:lnSpc>
                <a:spcPct val="80000"/>
              </a:lnSpc>
              <a:buNone/>
            </a:pPr>
            <a:r>
              <a:rPr lang="fr-FR" sz="2800" dirty="0" smtClean="0">
                <a:solidFill>
                  <a:schemeClr val="tx1">
                    <a:lumMod val="50000"/>
                    <a:lumOff val="50000"/>
                  </a:schemeClr>
                </a:solidFill>
              </a:rPr>
              <a:t>	Le retour à la culture scolaire avec ses codes de communication et son climat pédagogique doit être organisé pour ensuite, vérifier, compléter, exploiter sereinement les acquis individuels.</a:t>
            </a:r>
          </a:p>
        </p:txBody>
      </p:sp>
      <p:sp>
        <p:nvSpPr>
          <p:cNvPr id="8" name="Titre 1"/>
          <p:cNvSpPr txBox="1">
            <a:spLocks/>
          </p:cNvSpPr>
          <p:nvPr/>
        </p:nvSpPr>
        <p:spPr>
          <a:xfrm>
            <a:off x="2519772" y="1736813"/>
            <a:ext cx="5976664" cy="1188132"/>
          </a:xfrm>
          <a:prstGeom prst="rect">
            <a:avLst/>
          </a:prstGeom>
        </p:spPr>
        <p:txBody>
          <a:bodyPr vert="horz" lIns="91440" tIns="45720" rIns="91440" bIns="45720" rtlCol="0" anchor="ctr">
            <a:normAutofit/>
          </a:bodyPr>
          <a:lstStyle/>
          <a:p>
            <a:pPr lvl="0" algn="ctr">
              <a:spcBef>
                <a:spcPct val="0"/>
              </a:spcBef>
            </a:pPr>
            <a:r>
              <a:rPr lang="fr-FR" sz="3200" b="1" dirty="0" smtClean="0">
                <a:solidFill>
                  <a:schemeClr val="accent6"/>
                </a:solidFill>
              </a:rPr>
              <a:t>Personnaliser les enseignements</a:t>
            </a:r>
            <a:endParaRPr kumimoji="0" lang="fr-FR" sz="3200" b="1" i="0" u="none" strike="noStrike" kern="1200" normalizeH="0" noProof="0" dirty="0">
              <a:ln>
                <a:noFill/>
              </a:ln>
              <a:solidFill>
                <a:schemeClr val="accent6"/>
              </a:solidFill>
              <a:effectLst/>
              <a:uLnTx/>
              <a:uFillTx/>
              <a:ea typeface="+mj-ea"/>
              <a:cs typeface="+mj-cs"/>
            </a:endParaRPr>
          </a:p>
        </p:txBody>
      </p:sp>
      <p:sp>
        <p:nvSpPr>
          <p:cNvPr id="4098" name="AutoShape 2" descr="data:image/jpeg;base64,/9j/4AAQSkZJRgABAQAAAQABAAD/2wCEAAkGBhQSEBIUERQUFRQUFRgXFBUVFRgUGBUUFxQYGRUUFhYYGyYeFxkjGRQWHy8gJigqLC0sFR4xNTAqNSYrLCkBCQoKDgwOGg8PGi4gHx81KjUpLDUwKSwsLCkvKiwsKSwpKSwpKSkpLCksKSwpKSwwKS0pLCwpKSwsLCwsLCwsLP/AABEIAH4AhgMBIgACEQEDEQH/xAAbAAABBQEBAAAAAAAAAAAAAAAGAAEEBQcDAv/EAEcQAAEDAQUCCgcFBQcFAQAAAAEAAhEDBAUSITEGUQcTMkFhcYGRsbIiIyRyc6HRMzVSwcIVQpLh8BY0VGKis9IXQ1WCwxT/xAAZAQACAwEAAAAAAAAAAAAAAAADBAACBQH/xAAwEQACAgECAwYEBgMAAAAAAAAAAQIDEQQSITFRBRMyQXGBFCIzwSNEUmGh8JGx4f/aAAwDAQACEQMRAD8A3FJJIqEGSQ/tLtG6iW0qDeMr1OS3XCPxEf1oULVa97AyeN6g1pHcFRzSGa9M5rLaXqaSks0/b15t1D+2iT+lONuLczlsYfeplv5hc7xdAnwc/Jp+5pSSzlnCTaByqNI9RcP1FWtz8IzKjwyuzii7IOxYmz05DD81FZFlJaS2KzgMkkwK8Vq7WNLnEADUlEFT2kg+/OEFtM4LOzjH73SGjpjU/JUjeEO2D/t0D2OH603HRWyWeXqxd6iCeDS0lnlPhKrjlWdh915HjKkU+E/8VlePdeHfpC69Fd0/lE+Jr6h4kgqhwqWcuwvp1WbyQ0x2B0/JF1ktjKrGvpuDmOEhw0KBZTZX41gJCyM/CzukkkhBBJinTOUIBNwv4y9KjnZkUZHRJb9SjZBGy/3lV+APM1HCHXyHdbwsx+yGSTpIgkcK9kY8EPa1wOoIB8VlG19wiz2lzWfZuAe0awDIietpjoWurOuEb+8s+CPPUQrUto/oZNW4C3ZG1GpYqDnGTggnfhJE/JC3Cjf5omjSE+k0vIHPBgT80R7DD2Ch1HzlAPDGfa6HwT/uFaPZyUro5MzXfKpY6/cv+CxocyvVI9JxaJ3CCY7yjp9Bp1APWAUEcEo9mq++3yBHamub+IkD0y/CREfdNE60qZ/9G/RRa+zNmeCDRZnzgYSOojRWqSVU5Lkw+1MwzbG5DZLU6mCSwgPYTrhcSIPSCCOwHnRXwS3g4mtRJ9GA8dBmHd4juULhW/vdL4I87l04Jx7RW+GPMFuTbs0bcuPD7mavlvwjUUkklgmmJM7ROmdooQB9lfvKt8AeZiOUC7KfeVb4A8zEdIdfhHdd9X2X+hKuY4VHvDjk0wB1fmrEoXvup6wmi4NeOWDmDuMcxy3o0VliEngtrBX9Y+nMgDEOjOCEFcIx9pb8Eed6K7kr02Ngk8Y8jEXZknmAjIDPIdKEuEc+1N+C3zPQreQ9oH+KmFew/wB32f3T5is94ZD7ZR+B/wDRy0PYj7vs3ufqKzrhkPttH4A/3H/RaPZv1omdr+UvX7ljwY0S/EC5waA04Q4gSRE5dA+S0izkglpJMZid26VkOw9reypFM6tGKR6I0gk9ruqBvWu2ZmBpc90nVzjkBHgAua768imm+kiUkuFC2MeSGODiNYM5Lukg6afIynhVPtlP4LfO9d+CYevr/DHmUbhUPtrPgM89RSuCX7e0fDb5yt38j7fczvzHuackkksI0hJnJ0lCGd3TbxZrzdxvoh7eKJOgcCMMnccI71oYKqL72Yo2oesBB/E3I/zVRT2HqsGGnbq7WjQRMf6ghxTjwHLZ13Yk3h+YXSgy+LdTp16rXGCIJyJkQDJgZbu5SP7IWn/yNf8AhH/JebLs4+g6s6raH13VaeElzYwgaHlGdT/CrpvoLyhHHCWTzclobWqMNM4mgtdIBiNQZ3ZIf4QLQH2hzhoxgZO9wkkD+KFd2e431LPZ6FK0VKHFM4tzg3OoGejDm4hhOWKJOqkXRwf06TxUrVH13NMtDhhaDzHDJk9ZjoVJpvgH084VPe3x6FvsrZHUrFZ2PEObTEjcTnHzWe8L13OdaqLxoaOHta9xPnC1dV1+3HTtVLBUHS1w1a7ePom9Nb3NikI3x71P9zM+Duo0V3U3x6bAI3xqEYW6/mU6dWz1HtL2+iCXAS2Rk/nBwHXQqmq8GFUOxUqzAWmWmHA9GgyXS0bJXm6PamCOdpjv9BN3qu2zvIzXHqKw3QhslF+wSbL2oVMbhEQACDIMTOaviUD3dcd6UZw1qLp53gnwaFLq2a9iCBUsw6Q0yOqQQl517nncglctkVFRYH8J9YOt3o54aTGu6HS90dzx3q04JaB4y0O5sLGz0y4x3Lj/ANNrW95NWtT9Iy50lxMnM6CT2o9uG42WSiKdOTnLnHVzjq49wy6E7fdXDT91GWWBhXKVu9rCLNJJJZA+JeKjwNV6VLtJai1hA1MDsOqrKW1ZB2T2RyKttEcRbSpmpGuGT4Bef23X/wAM75/8VaWGxNpMDW82p3nnJXdzgBJgAak8wVVGXmzijLzZSftqv/hnfP6LjWtlZ5BdZSSNMz/RV1QvGm8wx7HHcCCY3xuUhd2vqd2P9QPPvao0432aP80/yVldl8MrThkOGrTqPqplakHNIOYIIKA7orubaKZn98NneHHCfFVbcWuIOUpVtccpmgKDaryDTDRiPPnA71LquhpO4E/JDl1nE7Pr7d6S12plSkoc2NwinzLina6h/cHeT+S98fU/AO8/RParYyi0F7g0aDnJO4AZkp7HeDKvIOY1BBaeuCixotx81jz7Eyuh54+p+BvefoudW2ubm5rQOs/RdrZb2UgC8xOQAEk9QCiWq1sq0KkTIaTDhBECQe9csptjFtWP+CJroSrNbg9SUH3TVIqAb/ojBuiDoNTO5OM+a8zs445DpJJLUBiQ3tRq3s8SiRDe0/Kb1t8ShW+EX1HgCMKrvxs8U08gu9LpgZA+PYrQKHexHFOkTOTfeOh6EUYItusjWtaWD0gRhj8XMFbBU11Ug2TUficDz5Bm4RzHp5/kuNS+q7rTTZRp030ncsl7mvaJ+00Iw8wBzJXUslXJLmX7tFn13/b0/is84WgHQrPbsdNel8RnnCBbzQC/nEP7V9m73T4IduPlDq/MIgtn2b/dPgUP3FyuweIWX2n4of3zHq/M97QUj/8AqoOd9mGkDcHk+JEdxVsxrS9mDUaxug69sKp2vt7gaNFpjjScWnJbE69Lgpt3M4n0cyCMeLKOYEb93QtlAhrzpRXY93Jwx0AzJ78u5ereWljyzmpvk9BacvDuUO+rYajmMZPFzD3cziQSGjfonBDGWikJyp4xnIOIEGN2Y+apb4H6HVzK+7B6xvX+RRg3RB91n1je3wKMGrG7K8U/YLbyQ6SSS3QIyG9puW3rb4lEiHdpmHEw8xLfFCt8IvqPAESgXyfQbu4xs9/1U8Kl2qtEUQ0cpxkdTf5kDtRRgi33Ya769J1mDcvRqkvLIa4GDAHrAI06Vd2Cwik2NXHNzjq4xr0DcOZeLCXZB0YsMOI0LmxJ/wBR7lMVnJ4wUUEnuGdoepZvcRmvT99nmCPb0vBtGm5zjnHoje7mAQPs/Q9opx+JvyMn5BLWc0AvfGKD63fZVPcd4FD1xcrsHmRJWp4mkbwR3hU1isZpuz/rNZXaed8H5f8AR+vkzxthTaKdKoQJp1BnzhrgQfAdyt7LmAf8ojtzVPtpXAssZGXtHifyXe47e1tlouqPa2WDNzgOoSdcltZWMgjtfVANs5wjkEOA6Zz8xUZ1P1FZxGZp69EGAnve+qLqT2MqNe5zTDWHGZ5pjTOFHvi9QGCkMnOa0mcobGnXIIQL7IxqcslkuJX3O6are3ylGYQncdkJqB0aT3kQixZvZSeZv0CW+Q6SSS2wIlWbQWYPoOkwRmDrmFZpiFxrKwVklJYYCf2ptIEAsdHOWie3MeCrLzvC01yCS2QMsgIzmRhK0c2CnM8Wyd+EfRexQaP3W9wQ9kuoHu5/qAqxXtUFBrHioagBmox8YiT0g5KO02x379Y9RetBhJd2N+Z11SfORnv7GtDjLm1He8CfFXOz901qby51MN5gXOEjeYaSilKFFWk8kjSk8vic4dGoVReFntczSNJw52vBE9GIaK8SUsqjYtsllDCeAZq7Ois31tIsMyQHNcJ6D/JS6Fw4aYpguwAQGktMDcDhn5q6SScdBBcm/wDJbeyls+zLGEOaII0OJ0/IrsbgYXYnNaXRGIy4xuklWiS6uz6UsYePVk3sh2a78BnEY5mgBo+qmpJJuuuNcdsFhFW88xJJJIhw/9k="/>
          <p:cNvSpPr>
            <a:spLocks noChangeAspect="1" noChangeArrowheads="1"/>
          </p:cNvSpPr>
          <p:nvPr/>
        </p:nvSpPr>
        <p:spPr bwMode="auto">
          <a:xfrm>
            <a:off x="155575" y="-571500"/>
            <a:ext cx="1276350" cy="12001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100" name="AutoShape 4" descr="data:image/jpeg;base64,/9j/4AAQSkZJRgABAQAAAQABAAD/2wCEAAkGBhQSEBIUERQUFRQUFRgXFBUVFRgUGBUUFxQYGRUUFhYYGyYeFxkjGRQWHy8gJigqLC0sFR4xNTAqNSYrLCkBCQoKDgwOGg8PGi4gHx81KjUpLDUwKSwsLCkvKiwsKSwpKSwpKSkpLCksKSwpKSwwKS0pLCwpKSwsLCwsLCwsLP/AABEIAH4AhgMBIgACEQEDEQH/xAAbAAABBQEBAAAAAAAAAAAAAAAGAAEEBQcDAv/EAEcQAAEDAQUCCgcFBQcFAQAAAAEAAhEDBAUSITEGUQcTMkFhcYGRsbIiIyRyc6HRMzVSwcIVQpLh8BY0VGKis9IXQ1WCwxT/xAAZAQACAwEAAAAAAAAAAAAAAAADBAACBQH/xAAwEQACAgECAwYEBgMAAAAAAAAAAQIDEQQSITFRBRMyQXGBFCIzwSNEUmGh8JGx4f/aAAwDAQACEQMRAD8A3FJJIqEGSQ/tLtG6iW0qDeMr1OS3XCPxEf1oULVa97AyeN6g1pHcFRzSGa9M5rLaXqaSks0/b15t1D+2iT+lONuLczlsYfeplv5hc7xdAnwc/Jp+5pSSzlnCTaByqNI9RcP1FWtz8IzKjwyuzii7IOxYmz05DD81FZFlJaS2KzgMkkwK8Vq7WNLnEADUlEFT2kg+/OEFtM4LOzjH73SGjpjU/JUjeEO2D/t0D2OH603HRWyWeXqxd6iCeDS0lnlPhKrjlWdh915HjKkU+E/8VlePdeHfpC69Fd0/lE+Jr6h4kgqhwqWcuwvp1WbyQ0x2B0/JF1ktjKrGvpuDmOEhw0KBZTZX41gJCyM/CzukkkhBBJinTOUIBNwv4y9KjnZkUZHRJb9SjZBGy/3lV+APM1HCHXyHdbwsx+yGSTpIgkcK9kY8EPa1wOoIB8VlG19wiz2lzWfZuAe0awDIietpjoWurOuEb+8s+CPPUQrUto/oZNW4C3ZG1GpYqDnGTggnfhJE/JC3Cjf5omjSE+k0vIHPBgT80R7DD2Ch1HzlAPDGfa6HwT/uFaPZyUro5MzXfKpY6/cv+CxocyvVI9JxaJ3CCY7yjp9Bp1APWAUEcEo9mq++3yBHamub+IkD0y/CREfdNE60qZ/9G/RRa+zNmeCDRZnzgYSOojRWqSVU5Lkw+1MwzbG5DZLU6mCSwgPYTrhcSIPSCCOwHnRXwS3g4mtRJ9GA8dBmHd4juULhW/vdL4I87l04Jx7RW+GPMFuTbs0bcuPD7mavlvwjUUkklgmmJM7ROmdooQB9lfvKt8AeZiOUC7KfeVb4A8zEdIdfhHdd9X2X+hKuY4VHvDjk0wB1fmrEoXvup6wmi4NeOWDmDuMcxy3o0VliEngtrBX9Y+nMgDEOjOCEFcIx9pb8Eed6K7kr02Ngk8Y8jEXZknmAjIDPIdKEuEc+1N+C3zPQreQ9oH+KmFew/wB32f3T5is94ZD7ZR+B/wDRy0PYj7vs3ufqKzrhkPttH4A/3H/RaPZv1omdr+UvX7ljwY0S/EC5waA04Q4gSRE5dA+S0izkglpJMZid26VkOw9reypFM6tGKR6I0gk9ruqBvWu2ZmBpc90nVzjkBHgAua768imm+kiUkuFC2MeSGODiNYM5Lukg6afIynhVPtlP4LfO9d+CYevr/DHmUbhUPtrPgM89RSuCX7e0fDb5yt38j7fczvzHuackkksI0hJnJ0lCGd3TbxZrzdxvoh7eKJOgcCMMnccI71oYKqL72Yo2oesBB/E3I/zVRT2HqsGGnbq7WjQRMf6ghxTjwHLZ13Yk3h+YXSgy+LdTp16rXGCIJyJkQDJgZbu5SP7IWn/yNf8AhH/JebLs4+g6s6raH13VaeElzYwgaHlGdT/CrpvoLyhHHCWTzclobWqMNM4mgtdIBiNQZ3ZIf4QLQH2hzhoxgZO9wkkD+KFd2e431LPZ6FK0VKHFM4tzg3OoGejDm4hhOWKJOqkXRwf06TxUrVH13NMtDhhaDzHDJk9ZjoVJpvgH084VPe3x6FvsrZHUrFZ2PEObTEjcTnHzWe8L13OdaqLxoaOHta9xPnC1dV1+3HTtVLBUHS1w1a7ePom9Nb3NikI3x71P9zM+Duo0V3U3x6bAI3xqEYW6/mU6dWz1HtL2+iCXAS2Rk/nBwHXQqmq8GFUOxUqzAWmWmHA9GgyXS0bJXm6PamCOdpjv9BN3qu2zvIzXHqKw3QhslF+wSbL2oVMbhEQACDIMTOaviUD3dcd6UZw1qLp53gnwaFLq2a9iCBUsw6Q0yOqQQl517nncglctkVFRYH8J9YOt3o54aTGu6HS90dzx3q04JaB4y0O5sLGz0y4x3Lj/ANNrW95NWtT9Iy50lxMnM6CT2o9uG42WSiKdOTnLnHVzjq49wy6E7fdXDT91GWWBhXKVu9rCLNJJJZA+JeKjwNV6VLtJai1hA1MDsOqrKW1ZB2T2RyKttEcRbSpmpGuGT4Bef23X/wAM75/8VaWGxNpMDW82p3nnJXdzgBJgAak8wVVGXmzijLzZSftqv/hnfP6LjWtlZ5BdZSSNMz/RV1QvGm8wx7HHcCCY3xuUhd2vqd2P9QPPvao0432aP80/yVldl8MrThkOGrTqPqplakHNIOYIIKA7orubaKZn98NneHHCfFVbcWuIOUpVtccpmgKDaryDTDRiPPnA71LquhpO4E/JDl1nE7Pr7d6S12plSkoc2NwinzLina6h/cHeT+S98fU/AO8/RParYyi0F7g0aDnJO4AZkp7HeDKvIOY1BBaeuCixotx81jz7Eyuh54+p+BvefoudW2ubm5rQOs/RdrZb2UgC8xOQAEk9QCiWq1sq0KkTIaTDhBECQe9csptjFtWP+CJroSrNbg9SUH3TVIqAb/ojBuiDoNTO5OM+a8zs445DpJJLUBiQ3tRq3s8SiRDe0/Kb1t8ShW+EX1HgCMKrvxs8U08gu9LpgZA+PYrQKHexHFOkTOTfeOh6EUYItusjWtaWD0gRhj8XMFbBU11Ug2TUficDz5Bm4RzHp5/kuNS+q7rTTZRp030ncsl7mvaJ+00Iw8wBzJXUslXJLmX7tFn13/b0/is84WgHQrPbsdNel8RnnCBbzQC/nEP7V9m73T4IduPlDq/MIgtn2b/dPgUP3FyuweIWX2n4of3zHq/M97QUj/8AqoOd9mGkDcHk+JEdxVsxrS9mDUaxug69sKp2vt7gaNFpjjScWnJbE69Lgpt3M4n0cyCMeLKOYEb93QtlAhrzpRXY93Jwx0AzJ78u5ereWljyzmpvk9BacvDuUO+rYajmMZPFzD3cziQSGjfonBDGWikJyp4xnIOIEGN2Y+apb4H6HVzK+7B6xvX+RRg3RB91n1je3wKMGrG7K8U/YLbyQ6SSS3QIyG9puW3rb4lEiHdpmHEw8xLfFCt8IvqPAESgXyfQbu4xs9/1U8Kl2qtEUQ0cpxkdTf5kDtRRgi33Ya769J1mDcvRqkvLIa4GDAHrAI06Vd2Cwik2NXHNzjq4xr0DcOZeLCXZB0YsMOI0LmxJ/wBR7lMVnJ4wUUEnuGdoepZvcRmvT99nmCPb0vBtGm5zjnHoje7mAQPs/Q9opx+JvyMn5BLWc0AvfGKD63fZVPcd4FD1xcrsHmRJWp4mkbwR3hU1isZpuz/rNZXaed8H5f8AR+vkzxthTaKdKoQJp1BnzhrgQfAdyt7LmAf8ojtzVPtpXAssZGXtHifyXe47e1tlouqPa2WDNzgOoSdcltZWMgjtfVANs5wjkEOA6Zz8xUZ1P1FZxGZp69EGAnve+qLqT2MqNe5zTDWHGZ5pjTOFHvi9QGCkMnOa0mcobGnXIIQL7IxqcslkuJX3O6are3ylGYQncdkJqB0aT3kQixZvZSeZv0CW+Q6SSS2wIlWbQWYPoOkwRmDrmFZpiFxrKwVklJYYCf2ptIEAsdHOWie3MeCrLzvC01yCS2QMsgIzmRhK0c2CnM8Wyd+EfRexQaP3W9wQ9kuoHu5/qAqxXtUFBrHioagBmox8YiT0g5KO02x379Y9RetBhJd2N+Z11SfORnv7GtDjLm1He8CfFXOz901qby51MN5gXOEjeYaSilKFFWk8kjSk8vic4dGoVReFntczSNJw52vBE9GIaK8SUsqjYtsllDCeAZq7Ois31tIsMyQHNcJ6D/JS6Fw4aYpguwAQGktMDcDhn5q6SScdBBcm/wDJbeyls+zLGEOaII0OJ0/IrsbgYXYnNaXRGIy4xuklWiS6uz6UsYePVk3sh2a78BnEY5mgBo+qmpJJuuuNcdsFhFW88xJJJIhw/9k="/>
          <p:cNvSpPr>
            <a:spLocks noChangeAspect="1" noChangeArrowheads="1"/>
          </p:cNvSpPr>
          <p:nvPr/>
        </p:nvSpPr>
        <p:spPr bwMode="auto">
          <a:xfrm>
            <a:off x="155575" y="-571500"/>
            <a:ext cx="1276350" cy="12001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102" name="Picture 6" descr="http://us.cdn3.123rf.com/168nwm/johan2011/johan20111203/johan2011120300047/12703993-3d-petit-personnage-humain-x-4-resume-couleur-sociale-version-reseau-populaire-serie.jpg"/>
          <p:cNvPicPr>
            <a:picLocks noChangeAspect="1" noChangeArrowheads="1"/>
          </p:cNvPicPr>
          <p:nvPr/>
        </p:nvPicPr>
        <p:blipFill>
          <a:blip r:embed="rId2" cstate="print"/>
          <a:srcRect/>
          <a:stretch>
            <a:fillRect/>
          </a:stretch>
        </p:blipFill>
        <p:spPr bwMode="auto">
          <a:xfrm>
            <a:off x="251520" y="3356992"/>
            <a:ext cx="1600200" cy="1504951"/>
          </a:xfrm>
          <a:prstGeom prst="rect">
            <a:avLst/>
          </a:prstGeom>
          <a:noFill/>
        </p:spPr>
      </p:pic>
      <p:sp>
        <p:nvSpPr>
          <p:cNvPr id="10" name="Rectangle 9"/>
          <p:cNvSpPr/>
          <p:nvPr/>
        </p:nvSpPr>
        <p:spPr>
          <a:xfrm>
            <a:off x="2591780" y="5769260"/>
            <a:ext cx="5940660" cy="523220"/>
          </a:xfrm>
          <a:prstGeom prst="rect">
            <a:avLst/>
          </a:prstGeom>
        </p:spPr>
        <p:txBody>
          <a:bodyPr wrap="square">
            <a:spAutoFit/>
          </a:bodyPr>
          <a:lstStyle/>
          <a:p>
            <a:pPr indent="14288" algn="ctr">
              <a:buNone/>
            </a:pPr>
            <a:r>
              <a:rPr lang="fr-FR" sz="2800" i="1" dirty="0" smtClean="0">
                <a:solidFill>
                  <a:schemeClr val="accent6"/>
                </a:solidFill>
              </a:rPr>
              <a:t>Sortir de notre éco système scolaire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1448" y="233772"/>
            <a:ext cx="6245352" cy="1143000"/>
          </a:xfrm>
        </p:spPr>
        <p:txBody>
          <a:bodyPr>
            <a:normAutofit/>
          </a:bodyPr>
          <a:lstStyle/>
          <a:p>
            <a:endParaRPr lang="fr-FR" i="1" dirty="0">
              <a:solidFill>
                <a:schemeClr val="bg1"/>
              </a:solidFill>
            </a:endParaRPr>
          </a:p>
        </p:txBody>
      </p:sp>
      <p:sp>
        <p:nvSpPr>
          <p:cNvPr id="5" name="Espace réservé du pied de page 4"/>
          <p:cNvSpPr>
            <a:spLocks noGrp="1"/>
          </p:cNvSpPr>
          <p:nvPr>
            <p:ph type="ftr" sz="quarter" idx="11"/>
          </p:nvPr>
        </p:nvSpPr>
        <p:spPr>
          <a:xfrm>
            <a:off x="4968044" y="6273316"/>
            <a:ext cx="3642320" cy="365125"/>
          </a:xfrm>
        </p:spPr>
        <p:txBody>
          <a:bodyPr/>
          <a:lstStyle/>
          <a:p>
            <a:pPr algn="r"/>
            <a:r>
              <a:rPr lang="fr-FR" dirty="0" smtClean="0"/>
              <a:t>PNP - Lille - 4 &amp; 5 avril 2013</a:t>
            </a:r>
            <a:endParaRPr lang="fr-FR"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pPr/>
              <a:t>19</a:t>
            </a:fld>
            <a:endParaRPr lang="fr-FR"/>
          </a:p>
        </p:txBody>
      </p:sp>
      <p:sp>
        <p:nvSpPr>
          <p:cNvPr id="7" name="Sous-titre 2"/>
          <p:cNvSpPr>
            <a:spLocks noGrp="1"/>
          </p:cNvSpPr>
          <p:nvPr>
            <p:ph idx="1"/>
          </p:nvPr>
        </p:nvSpPr>
        <p:spPr>
          <a:xfrm>
            <a:off x="827584" y="2744924"/>
            <a:ext cx="7920880" cy="3420380"/>
          </a:xfrm>
        </p:spPr>
        <p:txBody>
          <a:bodyPr>
            <a:noAutofit/>
          </a:bodyPr>
          <a:lstStyle/>
          <a:p>
            <a:pPr algn="just">
              <a:buNone/>
            </a:pPr>
            <a:r>
              <a:rPr lang="fr-FR" sz="2800" dirty="0" smtClean="0">
                <a:solidFill>
                  <a:schemeClr val="tx1">
                    <a:lumMod val="50000"/>
                    <a:lumOff val="50000"/>
                  </a:schemeClr>
                </a:solidFill>
              </a:rPr>
              <a:t>	Être compétent, c’est savoir comment on s’y est pris dans une situation, et pourquoi on ne s’y est pas pris autrement…</a:t>
            </a:r>
          </a:p>
          <a:p>
            <a:pPr algn="just">
              <a:buNone/>
            </a:pPr>
            <a:r>
              <a:rPr lang="fr-FR" sz="2800" dirty="0" smtClean="0">
                <a:solidFill>
                  <a:schemeClr val="tx1">
                    <a:lumMod val="50000"/>
                    <a:lumOff val="50000"/>
                  </a:schemeClr>
                </a:solidFill>
              </a:rPr>
              <a:t>	Pour acquérir ce degré de réflexivité, le professionnel doit comprendre le contexte de la situation, son environnement économique et juridique, les codes sociaux, le lexique métier, etc.</a:t>
            </a:r>
            <a:br>
              <a:rPr lang="fr-FR" sz="2800" dirty="0" smtClean="0">
                <a:solidFill>
                  <a:schemeClr val="tx1">
                    <a:lumMod val="50000"/>
                    <a:lumOff val="50000"/>
                  </a:schemeClr>
                </a:solidFill>
              </a:rPr>
            </a:br>
            <a:endParaRPr lang="fr-FR" sz="2800" dirty="0">
              <a:solidFill>
                <a:schemeClr val="tx1">
                  <a:lumMod val="50000"/>
                  <a:lumOff val="50000"/>
                </a:schemeClr>
              </a:solidFill>
            </a:endParaRPr>
          </a:p>
        </p:txBody>
      </p:sp>
      <p:sp>
        <p:nvSpPr>
          <p:cNvPr id="8" name="Titre 1"/>
          <p:cNvSpPr txBox="1">
            <a:spLocks/>
          </p:cNvSpPr>
          <p:nvPr/>
        </p:nvSpPr>
        <p:spPr>
          <a:xfrm>
            <a:off x="1691680" y="1736813"/>
            <a:ext cx="6804756" cy="1080120"/>
          </a:xfrm>
          <a:prstGeom prst="rect">
            <a:avLst/>
          </a:prstGeom>
        </p:spPr>
        <p:txBody>
          <a:bodyPr vert="horz" lIns="91440" tIns="45720" rIns="91440" bIns="45720" rtlCol="0" anchor="ctr">
            <a:normAutofit/>
          </a:bodyPr>
          <a:lstStyle/>
          <a:p>
            <a:pPr lvl="0" algn="ctr">
              <a:spcBef>
                <a:spcPct val="0"/>
              </a:spcBef>
            </a:pPr>
            <a:r>
              <a:rPr lang="fr-FR" sz="3200" b="1" dirty="0" smtClean="0">
                <a:solidFill>
                  <a:schemeClr val="accent6"/>
                </a:solidFill>
              </a:rPr>
              <a:t>Acquérir l'autonomie professionnelle</a:t>
            </a:r>
            <a:endParaRPr kumimoji="0" lang="fr-FR" sz="3200" b="1" i="0" u="none" strike="noStrike" kern="1200" normalizeH="0" noProof="0" dirty="0">
              <a:ln>
                <a:noFill/>
              </a:ln>
              <a:solidFill>
                <a:schemeClr val="accent6"/>
              </a:solidFill>
              <a:effectLst/>
              <a:uLnTx/>
              <a:uFillTx/>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sz="3000" b="1" dirty="0" smtClean="0"/>
              <a:t>Pourquoi l’alternance pédagogique est-elle :</a:t>
            </a:r>
          </a:p>
          <a:p>
            <a:pPr marL="542925">
              <a:spcBef>
                <a:spcPts val="0"/>
              </a:spcBef>
              <a:buNone/>
            </a:pPr>
            <a:endParaRPr lang="fr-FR" sz="2800" b="1" dirty="0" smtClean="0">
              <a:solidFill>
                <a:schemeClr val="accent6"/>
              </a:solidFill>
            </a:endParaRPr>
          </a:p>
          <a:p>
            <a:pPr marL="542925">
              <a:spcBef>
                <a:spcPts val="0"/>
              </a:spcBef>
              <a:buNone/>
            </a:pPr>
            <a:r>
              <a:rPr lang="fr-FR" sz="2800" b="1" dirty="0" smtClean="0"/>
              <a:t>	</a:t>
            </a:r>
            <a:r>
              <a:rPr lang="fr-FR" sz="3000" b="1" dirty="0" smtClean="0"/>
              <a:t>Un vrai mobile pour apprendre  ?</a:t>
            </a:r>
          </a:p>
          <a:p>
            <a:pPr marL="542925">
              <a:spcBef>
                <a:spcPts val="0"/>
              </a:spcBef>
              <a:buNone/>
            </a:pPr>
            <a:r>
              <a:rPr lang="fr-FR" sz="2800" dirty="0" smtClean="0">
                <a:solidFill>
                  <a:schemeClr val="accent6"/>
                </a:solidFill>
              </a:rPr>
              <a:t>	Elle  modifie le rapport au savoir, les apprentissages sont mis en perspective avec le projet professionnel</a:t>
            </a:r>
          </a:p>
          <a:p>
            <a:pPr marL="542925">
              <a:spcBef>
                <a:spcPts val="0"/>
              </a:spcBef>
              <a:buNone/>
            </a:pPr>
            <a:endParaRPr lang="fr-FR" sz="2800" dirty="0" smtClean="0">
              <a:solidFill>
                <a:schemeClr val="accent6"/>
              </a:solidFill>
            </a:endParaRPr>
          </a:p>
          <a:p>
            <a:pPr marL="542925">
              <a:spcBef>
                <a:spcPts val="0"/>
              </a:spcBef>
              <a:buNone/>
            </a:pPr>
            <a:r>
              <a:rPr lang="fr-FR" sz="2800" b="1" dirty="0" smtClean="0"/>
              <a:t>	</a:t>
            </a:r>
            <a:r>
              <a:rPr lang="fr-FR" sz="3000" b="1" dirty="0" smtClean="0"/>
              <a:t>Un réel  vecteur de développement personnel et socioculturel  ? </a:t>
            </a:r>
          </a:p>
          <a:p>
            <a:pPr marL="1000125" lvl="1">
              <a:spcBef>
                <a:spcPts val="0"/>
              </a:spcBef>
              <a:buNone/>
            </a:pPr>
            <a:r>
              <a:rPr lang="fr-FR" sz="2800" dirty="0" smtClean="0">
                <a:solidFill>
                  <a:schemeClr val="accent6"/>
                </a:solidFill>
              </a:rPr>
              <a:t>Elle modifie le rapport aux autres, à soi, au futur</a:t>
            </a:r>
          </a:p>
        </p:txBody>
      </p:sp>
      <p:sp>
        <p:nvSpPr>
          <p:cNvPr id="4" name="Espace réservé du pied de page 3"/>
          <p:cNvSpPr>
            <a:spLocks noGrp="1"/>
          </p:cNvSpPr>
          <p:nvPr>
            <p:ph type="ftr" sz="quarter" idx="11"/>
          </p:nvPr>
        </p:nvSpPr>
        <p:spPr/>
        <p:txBody>
          <a:bodyPr/>
          <a:lstStyle/>
          <a:p>
            <a:pPr algn="r"/>
            <a:r>
              <a:rPr lang="fr-FR" sz="1050" dirty="0" smtClean="0">
                <a:solidFill>
                  <a:schemeClr val="tx1">
                    <a:lumMod val="75000"/>
                    <a:lumOff val="25000"/>
                  </a:schemeClr>
                </a:solidFill>
              </a:rPr>
              <a:t>PNP - Lille - 4 &amp; 5 avril 2013</a:t>
            </a:r>
            <a:endParaRPr lang="fr-FR" sz="1050" dirty="0">
              <a:solidFill>
                <a:schemeClr val="tx1">
                  <a:lumMod val="75000"/>
                  <a:lumOff val="25000"/>
                </a:schemeClr>
              </a:solidFill>
            </a:endParaRPr>
          </a:p>
        </p:txBody>
      </p:sp>
      <p:sp>
        <p:nvSpPr>
          <p:cNvPr id="5" name="Espace réservé du numéro de diapositive 4"/>
          <p:cNvSpPr>
            <a:spLocks noGrp="1"/>
          </p:cNvSpPr>
          <p:nvPr>
            <p:ph type="sldNum" sz="quarter" idx="12"/>
          </p:nvPr>
        </p:nvSpPr>
        <p:spPr>
          <a:xfrm>
            <a:off x="503548" y="371128"/>
            <a:ext cx="504056" cy="609600"/>
          </a:xfrm>
        </p:spPr>
        <p:txBody>
          <a:bodyPr/>
          <a:lstStyle/>
          <a:p>
            <a:fld id="{DF28FB93-0A08-4E7D-8E63-9EFA29F1E093}" type="slidenum">
              <a:rPr lang="fr-FR" smtClean="0"/>
              <a:pPr/>
              <a:t>2</a:t>
            </a:fld>
            <a:endParaRPr lang="fr-FR" dirty="0"/>
          </a:p>
        </p:txBody>
      </p:sp>
    </p:spTree>
    <p:extLst>
      <p:ext uri="{BB962C8B-B14F-4D97-AF65-F5344CB8AC3E}">
        <p14:creationId xmlns:p14="http://schemas.microsoft.com/office/powerpoint/2010/main" val="2469058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p:cNvSpPr>
            <a:spLocks noGrp="1"/>
          </p:cNvSpPr>
          <p:nvPr>
            <p:ph idx="1"/>
          </p:nvPr>
        </p:nvSpPr>
        <p:spPr>
          <a:xfrm>
            <a:off x="539552" y="2096852"/>
            <a:ext cx="8208912" cy="4212468"/>
          </a:xfrm>
        </p:spPr>
        <p:txBody>
          <a:bodyPr>
            <a:noAutofit/>
          </a:bodyPr>
          <a:lstStyle/>
          <a:p>
            <a:pPr indent="14288" algn="just">
              <a:buNone/>
            </a:pPr>
            <a:r>
              <a:rPr lang="fr-FR" sz="2800" b="1" dirty="0" smtClean="0">
                <a:solidFill>
                  <a:schemeClr val="tx1">
                    <a:lumMod val="50000"/>
                    <a:lumOff val="50000"/>
                  </a:schemeClr>
                </a:solidFill>
              </a:rPr>
              <a:t>		</a:t>
            </a:r>
            <a:r>
              <a:rPr lang="fr-FR" sz="2800" dirty="0" smtClean="0">
                <a:solidFill>
                  <a:schemeClr val="tx1">
                    <a:lumMod val="50000"/>
                    <a:lumOff val="50000"/>
                  </a:schemeClr>
                </a:solidFill>
              </a:rPr>
              <a:t>L’alternance pédagogique ans doute une 		question-clef de notre problématique :</a:t>
            </a:r>
          </a:p>
          <a:p>
            <a:pPr indent="14288" algn="just">
              <a:buNone/>
            </a:pPr>
            <a:r>
              <a:rPr lang="fr-FR" sz="2800" b="1" dirty="0" smtClean="0">
                <a:solidFill>
                  <a:schemeClr val="tx1">
                    <a:lumMod val="50000"/>
                    <a:lumOff val="50000"/>
                  </a:schemeClr>
                </a:solidFill>
              </a:rPr>
              <a:t>Préparer les jeunes à endosser le statut 	de salarié, accompagner leurs premiers pas dans le métier, les doter d’outils d’action et de réflexion pour affronter des situations plus ou moins complexes, les engager à valoriser leurs acquis de l’expérience...</a:t>
            </a:r>
          </a:p>
        </p:txBody>
      </p:sp>
      <p:pic>
        <p:nvPicPr>
          <p:cNvPr id="6146" name="Picture 2" descr="C:\Users\deconinck\AppData\Local\Microsoft\Windows\Temporary Internet Files\Content.IE5\0O4R37J9\MP900449109[1].jpg"/>
          <p:cNvPicPr>
            <a:picLocks noChangeAspect="1" noChangeArrowheads="1"/>
          </p:cNvPicPr>
          <p:nvPr/>
        </p:nvPicPr>
        <p:blipFill>
          <a:blip r:embed="rId3" cstate="print"/>
          <a:srcRect b="23779"/>
          <a:stretch>
            <a:fillRect/>
          </a:stretch>
        </p:blipFill>
        <p:spPr bwMode="auto">
          <a:xfrm>
            <a:off x="1223628" y="2132856"/>
            <a:ext cx="944724" cy="720080"/>
          </a:xfrm>
          <a:prstGeom prst="rect">
            <a:avLst/>
          </a:prstGeom>
          <a:noFill/>
        </p:spPr>
      </p:pic>
      <p:sp>
        <p:nvSpPr>
          <p:cNvPr id="2" name="Titre 1"/>
          <p:cNvSpPr>
            <a:spLocks noGrp="1"/>
          </p:cNvSpPr>
          <p:nvPr>
            <p:ph type="title"/>
          </p:nvPr>
        </p:nvSpPr>
        <p:spPr>
          <a:xfrm>
            <a:off x="2441448" y="233772"/>
            <a:ext cx="6245352" cy="1143000"/>
          </a:xfrm>
        </p:spPr>
        <p:txBody>
          <a:bodyPr/>
          <a:lstStyle/>
          <a:p>
            <a:r>
              <a:rPr lang="fr-FR" dirty="0" smtClean="0">
                <a:solidFill>
                  <a:schemeClr val="bg1"/>
                </a:solidFill>
              </a:rPr>
              <a:t>En conclusion</a:t>
            </a:r>
            <a:endParaRPr lang="fr-FR" dirty="0">
              <a:solidFill>
                <a:schemeClr val="bg1"/>
              </a:solidFill>
            </a:endParaRPr>
          </a:p>
        </p:txBody>
      </p:sp>
      <p:sp>
        <p:nvSpPr>
          <p:cNvPr id="5" name="Espace réservé du pied de page 4"/>
          <p:cNvSpPr>
            <a:spLocks noGrp="1"/>
          </p:cNvSpPr>
          <p:nvPr>
            <p:ph type="ftr" sz="quarter" idx="11"/>
          </p:nvPr>
        </p:nvSpPr>
        <p:spPr>
          <a:xfrm>
            <a:off x="5004048" y="6201308"/>
            <a:ext cx="3642320" cy="365125"/>
          </a:xfrm>
        </p:spPr>
        <p:txBody>
          <a:bodyPr/>
          <a:lstStyle/>
          <a:p>
            <a:pPr algn="r"/>
            <a:r>
              <a:rPr lang="fr-FR" dirty="0" smtClean="0"/>
              <a:t>PNP - Lille - 4 &amp; 5 avril 2013</a:t>
            </a:r>
            <a:endParaRPr lang="fr-FR"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pPr/>
              <a:t>20</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a:t>
            </a:r>
            <a:endParaRPr lang="fr-FR" dirty="0"/>
          </a:p>
        </p:txBody>
      </p:sp>
      <p:sp>
        <p:nvSpPr>
          <p:cNvPr id="3" name="Espace réservé du contenu 2"/>
          <p:cNvSpPr>
            <a:spLocks noGrp="1"/>
          </p:cNvSpPr>
          <p:nvPr>
            <p:ph idx="1"/>
          </p:nvPr>
        </p:nvSpPr>
        <p:spPr/>
        <p:txBody>
          <a:bodyPr/>
          <a:lstStyle/>
          <a:p>
            <a:pPr>
              <a:buNone/>
            </a:pPr>
            <a:r>
              <a:rPr lang="fr-FR" sz="2400" b="1" dirty="0" smtClean="0">
                <a:solidFill>
                  <a:schemeClr val="accent6"/>
                </a:solidFill>
              </a:rPr>
              <a:t>	</a:t>
            </a:r>
          </a:p>
          <a:p>
            <a:pPr>
              <a:buNone/>
            </a:pPr>
            <a:r>
              <a:rPr lang="fr-FR" sz="2400" b="1" dirty="0" smtClean="0">
                <a:solidFill>
                  <a:srgbClr val="F75E09"/>
                </a:solidFill>
              </a:rPr>
              <a:t>	</a:t>
            </a:r>
          </a:p>
          <a:p>
            <a:pPr>
              <a:buNone/>
            </a:pPr>
            <a:endParaRPr lang="fr-FR" sz="2400" b="1" dirty="0" smtClean="0">
              <a:solidFill>
                <a:srgbClr val="F75E09"/>
              </a:solidFill>
            </a:endParaRPr>
          </a:p>
          <a:p>
            <a:pPr algn="ctr">
              <a:spcBef>
                <a:spcPts val="0"/>
              </a:spcBef>
              <a:buNone/>
            </a:pPr>
            <a:r>
              <a:rPr lang="fr-FR" sz="3200" b="1" dirty="0" smtClean="0">
                <a:solidFill>
                  <a:srgbClr val="F75E09"/>
                </a:solidFill>
              </a:rPr>
              <a:t>Ce n’est pas bien difficile de faire naître </a:t>
            </a:r>
          </a:p>
          <a:p>
            <a:pPr algn="ctr">
              <a:spcBef>
                <a:spcPts val="0"/>
              </a:spcBef>
              <a:buNone/>
            </a:pPr>
            <a:r>
              <a:rPr lang="fr-FR" sz="3200" b="1" dirty="0" smtClean="0">
                <a:solidFill>
                  <a:srgbClr val="F75E09"/>
                </a:solidFill>
              </a:rPr>
              <a:t>une envie de savoir chez nos élèves ?</a:t>
            </a:r>
            <a:endParaRPr lang="fr-FR" sz="3200" dirty="0">
              <a:solidFill>
                <a:srgbClr val="F75E09"/>
              </a:solidFill>
            </a:endParaRPr>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503548" y="371128"/>
            <a:ext cx="612068" cy="609600"/>
          </a:xfrm>
        </p:spPr>
        <p:txBody>
          <a:bodyPr/>
          <a:lstStyle/>
          <a:p>
            <a:fld id="{DF28FB93-0A08-4E7D-8E63-9EFA29F1E093}" type="slidenum">
              <a:rPr lang="fr-FR" smtClean="0"/>
              <a:pPr/>
              <a:t>3</a:t>
            </a:fld>
            <a:endParaRPr lang="fr-FR" dirty="0"/>
          </a:p>
        </p:txBody>
      </p:sp>
    </p:spTree>
    <p:extLst>
      <p:ext uri="{BB962C8B-B14F-4D97-AF65-F5344CB8AC3E}">
        <p14:creationId xmlns:p14="http://schemas.microsoft.com/office/powerpoint/2010/main" val="875487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a:t>
            </a:r>
            <a:endParaRPr lang="fr-FR" dirty="0"/>
          </a:p>
        </p:txBody>
      </p:sp>
      <p:sp>
        <p:nvSpPr>
          <p:cNvPr id="3" name="Espace réservé du contenu 2"/>
          <p:cNvSpPr>
            <a:spLocks noGrp="1"/>
          </p:cNvSpPr>
          <p:nvPr>
            <p:ph idx="1"/>
          </p:nvPr>
        </p:nvSpPr>
        <p:spPr/>
        <p:txBody>
          <a:bodyPr/>
          <a:lstStyle/>
          <a:p>
            <a:pPr>
              <a:buNone/>
            </a:pPr>
            <a:r>
              <a:rPr lang="fr-FR" sz="2400" b="1" dirty="0" smtClean="0">
                <a:solidFill>
                  <a:schemeClr val="accent6"/>
                </a:solidFill>
              </a:rPr>
              <a:t>	</a:t>
            </a:r>
          </a:p>
          <a:p>
            <a:pPr>
              <a:buNone/>
            </a:pPr>
            <a:r>
              <a:rPr lang="fr-FR" sz="2400" b="1" dirty="0" smtClean="0">
                <a:solidFill>
                  <a:srgbClr val="F75E09"/>
                </a:solidFill>
              </a:rPr>
              <a:t>	</a:t>
            </a:r>
            <a:endParaRPr lang="fr-FR" sz="3200" dirty="0">
              <a:solidFill>
                <a:srgbClr val="F75E09"/>
              </a:solidFill>
            </a:endParaRPr>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503548" y="371128"/>
            <a:ext cx="612068" cy="609600"/>
          </a:xfrm>
        </p:spPr>
        <p:txBody>
          <a:bodyPr/>
          <a:lstStyle/>
          <a:p>
            <a:fld id="{DF28FB93-0A08-4E7D-8E63-9EFA29F1E093}" type="slidenum">
              <a:rPr lang="fr-FR" smtClean="0"/>
              <a:pPr/>
              <a:t>4</a:t>
            </a:fld>
            <a:endParaRPr lang="fr-FR" dirty="0"/>
          </a:p>
        </p:txBody>
      </p:sp>
      <p:sp>
        <p:nvSpPr>
          <p:cNvPr id="6" name="Espace réservé du contenu 2"/>
          <p:cNvSpPr txBox="1">
            <a:spLocks/>
          </p:cNvSpPr>
          <p:nvPr/>
        </p:nvSpPr>
        <p:spPr>
          <a:xfrm>
            <a:off x="1259632" y="2852936"/>
            <a:ext cx="6552728" cy="1944217"/>
          </a:xfrm>
          <a:prstGeom prst="rect">
            <a:avLst/>
          </a:prstGeom>
        </p:spPr>
        <p:txBody>
          <a:bodyPr vert="horz" lIns="91440" tIns="45720" rIns="91440" bIns="45720" rtlCol="0">
            <a:normAutofit/>
          </a:bodyPr>
          <a:lstStyle/>
          <a:p>
            <a:pPr marL="457200" marR="0" lvl="0" indent="14288" defTabSz="914400" rtl="0" eaLnBrk="1" fontAlgn="auto" latinLnBrk="0" hangingPunct="1">
              <a:lnSpc>
                <a:spcPct val="100000"/>
              </a:lnSpc>
              <a:spcBef>
                <a:spcPts val="1800"/>
              </a:spcBef>
              <a:spcAft>
                <a:spcPts val="0"/>
              </a:spcAft>
              <a:buClr>
                <a:srgbClr val="E14905"/>
              </a:buClr>
              <a:buSzPct val="100000"/>
              <a:buFont typeface="Wingdings" pitchFamily="2" charset="2"/>
              <a:buNone/>
              <a:tabLst/>
              <a:defRPr/>
            </a:pPr>
            <a:r>
              <a:rPr kumimoji="0" lang="fr-FR" sz="3200" b="1" i="0" u="none" strike="noStrike" kern="1200" cap="none" spc="0" normalizeH="0" baseline="0" noProof="0" dirty="0" smtClean="0">
                <a:ln>
                  <a:noFill/>
                </a:ln>
                <a:solidFill>
                  <a:schemeClr val="tx1"/>
                </a:solidFill>
                <a:effectLst/>
                <a:uLnTx/>
                <a:uFillTx/>
                <a:latin typeface="+mn-lt"/>
                <a:ea typeface="+mn-ea"/>
                <a:cs typeface="+mn-cs"/>
              </a:rPr>
              <a:t>Pourquoi le ciel est-il bleu ? </a:t>
            </a:r>
          </a:p>
          <a:p>
            <a:pPr marL="457200" marR="0" lvl="0" indent="-457200" algn="l" defTabSz="914400" rtl="0" eaLnBrk="1" fontAlgn="auto" latinLnBrk="0" hangingPunct="1">
              <a:lnSpc>
                <a:spcPct val="100000"/>
              </a:lnSpc>
              <a:spcBef>
                <a:spcPts val="1800"/>
              </a:spcBef>
              <a:spcAft>
                <a:spcPts val="0"/>
              </a:spcAft>
              <a:buClr>
                <a:srgbClr val="E14905"/>
              </a:buClr>
              <a:buSzPct val="100000"/>
              <a:buFont typeface="Wingdings" pitchFamily="2" charset="2"/>
              <a:buNone/>
              <a:tabLst/>
              <a:defRPr/>
            </a:pPr>
            <a:endParaRPr kumimoji="0" lang="fr-FR" sz="2200" b="0" i="0" u="none" strike="noStrike" kern="1200" cap="none" spc="0" normalizeH="0" baseline="0" noProof="0" dirty="0" smtClean="0">
              <a:ln>
                <a:noFill/>
              </a:ln>
              <a:solidFill>
                <a:srgbClr val="FF0000"/>
              </a:solidFill>
              <a:effectLst/>
              <a:uLnTx/>
              <a:uFillTx/>
              <a:latin typeface="+mn-lt"/>
              <a:ea typeface="+mn-ea"/>
              <a:cs typeface="+mn-cs"/>
            </a:endParaRPr>
          </a:p>
          <a:p>
            <a:pPr marL="457200" marR="0" lvl="0" indent="-457200" algn="l" defTabSz="914400" rtl="0" eaLnBrk="1" fontAlgn="auto" latinLnBrk="0" hangingPunct="1">
              <a:lnSpc>
                <a:spcPct val="100000"/>
              </a:lnSpc>
              <a:spcBef>
                <a:spcPts val="1800"/>
              </a:spcBef>
              <a:spcAft>
                <a:spcPts val="0"/>
              </a:spcAft>
              <a:buClr>
                <a:srgbClr val="E14905"/>
              </a:buClr>
              <a:buSzPct val="100000"/>
              <a:buFont typeface="Wingdings" pitchFamily="2" charset="2"/>
              <a:buNone/>
              <a:tabLst/>
              <a:defRPr/>
            </a:pPr>
            <a:endParaRPr kumimoji="0" lang="fr-FR" sz="2200" b="0" i="0" u="none" strike="noStrike" kern="1200" cap="none" spc="0" normalizeH="0" baseline="0" noProof="0" dirty="0" smtClean="0">
              <a:ln>
                <a:noFill/>
              </a:ln>
              <a:solidFill>
                <a:srgbClr val="FF0000"/>
              </a:solidFill>
              <a:effectLst/>
              <a:uLnTx/>
              <a:uFillTx/>
              <a:latin typeface="+mn-lt"/>
              <a:ea typeface="+mn-ea"/>
              <a:cs typeface="+mn-cs"/>
            </a:endParaRPr>
          </a:p>
        </p:txBody>
      </p:sp>
      <p:pic>
        <p:nvPicPr>
          <p:cNvPr id="1028" name="Picture 4" descr="C:\Users\deconinck\AppData\Local\Microsoft\Windows\Temporary Internet Files\Content.IE5\CAWCV9YZ\MC900440406[1].png"/>
          <p:cNvPicPr>
            <a:picLocks noChangeAspect="1" noChangeArrowheads="1"/>
          </p:cNvPicPr>
          <p:nvPr/>
        </p:nvPicPr>
        <p:blipFill>
          <a:blip r:embed="rId3" cstate="print"/>
          <a:srcRect/>
          <a:stretch>
            <a:fillRect/>
          </a:stretch>
        </p:blipFill>
        <p:spPr bwMode="auto">
          <a:xfrm>
            <a:off x="6440760" y="3533564"/>
            <a:ext cx="1443608" cy="1443608"/>
          </a:xfrm>
          <a:prstGeom prst="rect">
            <a:avLst/>
          </a:prstGeom>
          <a:noFill/>
        </p:spPr>
      </p:pic>
    </p:spTree>
    <p:extLst>
      <p:ext uri="{BB962C8B-B14F-4D97-AF65-F5344CB8AC3E}">
        <p14:creationId xmlns:p14="http://schemas.microsoft.com/office/powerpoint/2010/main" val="875487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539552" y="371128"/>
            <a:ext cx="576064" cy="609600"/>
          </a:xfrm>
        </p:spPr>
        <p:txBody>
          <a:bodyPr/>
          <a:lstStyle/>
          <a:p>
            <a:fld id="{DF28FB93-0A08-4E7D-8E63-9EFA29F1E093}" type="slidenum">
              <a:rPr lang="fr-FR" smtClean="0"/>
              <a:pPr/>
              <a:t>5</a:t>
            </a:fld>
            <a:endParaRPr lang="fr-FR" dirty="0"/>
          </a:p>
        </p:txBody>
      </p:sp>
      <p:sp>
        <p:nvSpPr>
          <p:cNvPr id="7" name="Titre 1"/>
          <p:cNvSpPr txBox="1">
            <a:spLocks/>
          </p:cNvSpPr>
          <p:nvPr/>
        </p:nvSpPr>
        <p:spPr>
          <a:xfrm>
            <a:off x="1151620" y="1592796"/>
            <a:ext cx="7236804" cy="446449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normalizeH="0" noProof="0" dirty="0" smtClean="0">
                <a:ln>
                  <a:noFill/>
                </a:ln>
                <a:solidFill>
                  <a:schemeClr val="tx1">
                    <a:lumMod val="50000"/>
                    <a:lumOff val="50000"/>
                  </a:schemeClr>
                </a:solidFill>
                <a:effectLst/>
                <a:uLnTx/>
                <a:uFillTx/>
                <a:ea typeface="+mj-ea"/>
                <a:cs typeface="+mj-cs"/>
              </a:rPr>
              <a:t>L’envie de </a:t>
            </a:r>
            <a:r>
              <a:rPr lang="fr-FR" sz="2800" dirty="0" smtClean="0">
                <a:solidFill>
                  <a:schemeClr val="tx1">
                    <a:lumMod val="50000"/>
                    <a:lumOff val="50000"/>
                  </a:schemeClr>
                </a:solidFill>
                <a:ea typeface="+mj-ea"/>
                <a:cs typeface="+mj-cs"/>
              </a:rPr>
              <a:t>savoir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faiblit quand les élèves comprennent qu’il leur faudra assimiler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
            </a:r>
            <a:br>
              <a:rPr kumimoji="0" lang="fr-FR" sz="2800" b="0" i="0" u="none" strike="noStrike" kern="1200" normalizeH="0" noProof="0" dirty="0" smtClean="0">
                <a:ln>
                  <a:noFill/>
                </a:ln>
                <a:solidFill>
                  <a:schemeClr val="tx1">
                    <a:lumMod val="50000"/>
                    <a:lumOff val="50000"/>
                  </a:schemeClr>
                </a:solidFill>
                <a:effectLst/>
                <a:uLnTx/>
                <a:uFillTx/>
                <a:ea typeface="+mj-ea"/>
                <a:cs typeface="+mj-cs"/>
              </a:rPr>
            </a:br>
            <a:r>
              <a:rPr kumimoji="0" lang="fr-FR" sz="2800" b="0" i="0" u="none" strike="noStrike" kern="1200" normalizeH="0" noProof="0" dirty="0" smtClean="0">
                <a:ln>
                  <a:noFill/>
                </a:ln>
                <a:solidFill>
                  <a:schemeClr val="tx1">
                    <a:lumMod val="50000"/>
                    <a:lumOff val="50000"/>
                  </a:schemeClr>
                </a:solidFill>
                <a:effectLst/>
                <a:uLnTx/>
                <a:uFillTx/>
                <a:ea typeface="+mj-ea"/>
                <a:cs typeface="+mj-cs"/>
              </a:rPr>
              <a:t>des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notions sur l’atmosphère terrestre,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
            </a:r>
            <a:br>
              <a:rPr kumimoji="0" lang="fr-FR" sz="2800" b="0" i="0" u="none" strike="noStrike" kern="1200" normalizeH="0" noProof="0" dirty="0" smtClean="0">
                <a:ln>
                  <a:noFill/>
                </a:ln>
                <a:solidFill>
                  <a:schemeClr val="tx1">
                    <a:lumMod val="50000"/>
                    <a:lumOff val="50000"/>
                  </a:schemeClr>
                </a:solidFill>
                <a:effectLst/>
                <a:uLnTx/>
                <a:uFillTx/>
                <a:ea typeface="+mj-ea"/>
                <a:cs typeface="+mj-cs"/>
              </a:rPr>
            </a:br>
            <a:r>
              <a:rPr kumimoji="0" lang="fr-FR" sz="2800" b="0" i="0" u="none" strike="noStrike" kern="1200" normalizeH="0" noProof="0" dirty="0" smtClean="0">
                <a:ln>
                  <a:noFill/>
                </a:ln>
                <a:solidFill>
                  <a:schemeClr val="tx1">
                    <a:lumMod val="50000"/>
                    <a:lumOff val="50000"/>
                  </a:schemeClr>
                </a:solidFill>
                <a:effectLst/>
                <a:uLnTx/>
                <a:uFillTx/>
                <a:ea typeface="+mj-ea"/>
                <a:cs typeface="+mj-cs"/>
              </a:rPr>
              <a:t>sur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les molécules et les atomes,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
            </a:r>
            <a:br>
              <a:rPr kumimoji="0" lang="fr-FR" sz="2800" b="0" i="0" u="none" strike="noStrike" kern="1200" normalizeH="0" noProof="0" dirty="0" smtClean="0">
                <a:ln>
                  <a:noFill/>
                </a:ln>
                <a:solidFill>
                  <a:schemeClr val="tx1">
                    <a:lumMod val="50000"/>
                    <a:lumOff val="50000"/>
                  </a:schemeClr>
                </a:solidFill>
                <a:effectLst/>
                <a:uLnTx/>
                <a:uFillTx/>
                <a:ea typeface="+mj-ea"/>
                <a:cs typeface="+mj-cs"/>
              </a:rPr>
            </a:br>
            <a:r>
              <a:rPr kumimoji="0" lang="fr-FR" sz="2800" b="0" i="0" u="none" strike="noStrike" kern="1200" normalizeH="0" noProof="0" dirty="0" smtClean="0">
                <a:ln>
                  <a:noFill/>
                </a:ln>
                <a:solidFill>
                  <a:schemeClr val="tx1">
                    <a:lumMod val="50000"/>
                    <a:lumOff val="50000"/>
                  </a:schemeClr>
                </a:solidFill>
                <a:effectLst/>
                <a:uLnTx/>
                <a:uFillTx/>
                <a:ea typeface="+mj-ea"/>
                <a:cs typeface="+mj-cs"/>
              </a:rPr>
              <a:t>sur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le rayonnement électromagnétique solaire, la qualité de l’air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ou </a:t>
            </a:r>
            <a:r>
              <a:rPr kumimoji="0" lang="fr-FR" sz="2800" b="0" i="0" u="none" strike="noStrike" kern="1200" normalizeH="0" noProof="0" dirty="0" smtClean="0">
                <a:ln>
                  <a:noFill/>
                </a:ln>
                <a:solidFill>
                  <a:schemeClr val="tx1">
                    <a:lumMod val="50000"/>
                    <a:lumOff val="50000"/>
                  </a:schemeClr>
                </a:solidFill>
                <a:effectLst/>
                <a:uLnTx/>
                <a:uFillTx/>
                <a:ea typeface="+mj-ea"/>
                <a:cs typeface="+mj-cs"/>
              </a:rPr>
              <a:t>le principe de Rayleigh… </a:t>
            </a:r>
            <a:r>
              <a:rPr kumimoji="0" lang="fr-FR" sz="2800" b="0" i="0" u="none" strike="noStrike" kern="1200" normalizeH="0" noProof="0" dirty="0" smtClean="0">
                <a:ln>
                  <a:noFill/>
                </a:ln>
                <a:solidFill>
                  <a:schemeClr val="accent5">
                    <a:lumMod val="75000"/>
                  </a:schemeClr>
                </a:solidFill>
                <a:effectLst/>
                <a:uLnTx/>
                <a:uFillTx/>
                <a:ea typeface="+mj-ea"/>
                <a:cs typeface="+mj-cs"/>
              </a:rPr>
              <a:t/>
            </a:r>
            <a:br>
              <a:rPr kumimoji="0" lang="fr-FR" sz="2800" b="0" i="0" u="none" strike="noStrike" kern="1200" normalizeH="0" noProof="0" dirty="0" smtClean="0">
                <a:ln>
                  <a:noFill/>
                </a:ln>
                <a:solidFill>
                  <a:schemeClr val="accent5">
                    <a:lumMod val="75000"/>
                  </a:schemeClr>
                </a:solidFill>
                <a:effectLst/>
                <a:uLnTx/>
                <a:uFillTx/>
                <a:ea typeface="+mj-ea"/>
                <a:cs typeface="+mj-cs"/>
              </a:rPr>
            </a:br>
            <a:r>
              <a:rPr kumimoji="0" lang="fr-FR" sz="2800" b="0" i="0" u="none" strike="noStrike" kern="1200" normalizeH="0" noProof="0" dirty="0" smtClean="0">
                <a:ln>
                  <a:noFill/>
                </a:ln>
                <a:solidFill>
                  <a:schemeClr val="accent5">
                    <a:lumMod val="75000"/>
                  </a:schemeClr>
                </a:solidFill>
                <a:effectLst/>
                <a:uLnTx/>
                <a:uFillTx/>
                <a:ea typeface="+mj-ea"/>
                <a:cs typeface="+mj-cs"/>
              </a:rPr>
              <a:t/>
            </a:r>
            <a:br>
              <a:rPr kumimoji="0" lang="fr-FR" sz="2800" b="0" i="0" u="none" strike="noStrike" kern="1200" normalizeH="0" noProof="0" dirty="0" smtClean="0">
                <a:ln>
                  <a:noFill/>
                </a:ln>
                <a:solidFill>
                  <a:schemeClr val="accent5">
                    <a:lumMod val="75000"/>
                  </a:schemeClr>
                </a:solidFill>
                <a:effectLst/>
                <a:uLnTx/>
                <a:uFillTx/>
                <a:ea typeface="+mj-ea"/>
                <a:cs typeface="+mj-cs"/>
              </a:rPr>
            </a:br>
            <a:r>
              <a:rPr kumimoji="0" lang="fr-FR" sz="2800" b="1" i="0" u="none" strike="noStrike" kern="1200" normalizeH="0" noProof="0" dirty="0" smtClean="0">
                <a:ln>
                  <a:noFill/>
                </a:ln>
                <a:solidFill>
                  <a:schemeClr val="accent6"/>
                </a:solidFill>
                <a:effectLst/>
                <a:uLnTx/>
                <a:uFillTx/>
                <a:ea typeface="+mj-ea"/>
                <a:cs typeface="+mj-cs"/>
              </a:rPr>
              <a:t>Nombreux sont ceux qui décrochent </a:t>
            </a:r>
            <a:br>
              <a:rPr kumimoji="0" lang="fr-FR" sz="2800" b="1" i="0" u="none" strike="noStrike" kern="1200" normalizeH="0" noProof="0" dirty="0" smtClean="0">
                <a:ln>
                  <a:noFill/>
                </a:ln>
                <a:solidFill>
                  <a:schemeClr val="accent6"/>
                </a:solidFill>
                <a:effectLst/>
                <a:uLnTx/>
                <a:uFillTx/>
                <a:ea typeface="+mj-ea"/>
                <a:cs typeface="+mj-cs"/>
              </a:rPr>
            </a:br>
            <a:r>
              <a:rPr kumimoji="0" lang="fr-FR" sz="2800" b="1" i="0" u="none" strike="noStrike" kern="1200" normalizeH="0" noProof="0" dirty="0" smtClean="0">
                <a:ln>
                  <a:noFill/>
                </a:ln>
                <a:solidFill>
                  <a:schemeClr val="accent6"/>
                </a:solidFill>
                <a:effectLst/>
                <a:uLnTx/>
                <a:uFillTx/>
                <a:ea typeface="+mj-ea"/>
                <a:cs typeface="+mj-cs"/>
              </a:rPr>
              <a:t>devant un tel effort, le prix à payer pour savoir</a:t>
            </a:r>
            <a:endParaRPr kumimoji="0" lang="fr-FR" sz="2800" b="1" i="0" u="none" strike="noStrike" kern="1200" normalizeH="0" noProof="0" dirty="0">
              <a:ln>
                <a:noFill/>
              </a:ln>
              <a:solidFill>
                <a:schemeClr val="accent6"/>
              </a:solidFill>
              <a:effectLst/>
              <a:uLnTx/>
              <a:uFillTx/>
              <a:ea typeface="+mj-ea"/>
              <a:cs typeface="+mj-cs"/>
            </a:endParaRPr>
          </a:p>
        </p:txBody>
      </p:sp>
      <p:pic>
        <p:nvPicPr>
          <p:cNvPr id="2051" name="Picture 3" descr="C:\Users\deconinck\AppData\Local\Microsoft\Windows\Temporary Internet Files\Content.IE5\534Z8KJL\MC900334466[1].wmf"/>
          <p:cNvPicPr>
            <a:picLocks noChangeAspect="1" noChangeArrowheads="1"/>
          </p:cNvPicPr>
          <p:nvPr/>
        </p:nvPicPr>
        <p:blipFill>
          <a:blip r:embed="rId2" cstate="print"/>
          <a:srcRect/>
          <a:stretch>
            <a:fillRect/>
          </a:stretch>
        </p:blipFill>
        <p:spPr bwMode="auto">
          <a:xfrm>
            <a:off x="7704348" y="4382812"/>
            <a:ext cx="920801" cy="594360"/>
          </a:xfrm>
          <a:prstGeom prst="rect">
            <a:avLst/>
          </a:prstGeom>
          <a:noFill/>
        </p:spPr>
      </p:pic>
    </p:spTree>
    <p:extLst>
      <p:ext uri="{BB962C8B-B14F-4D97-AF65-F5344CB8AC3E}">
        <p14:creationId xmlns:p14="http://schemas.microsoft.com/office/powerpoint/2010/main" val="3413662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539552" y="371128"/>
            <a:ext cx="576064" cy="609600"/>
          </a:xfrm>
        </p:spPr>
        <p:txBody>
          <a:bodyPr/>
          <a:lstStyle/>
          <a:p>
            <a:fld id="{DF28FB93-0A08-4E7D-8E63-9EFA29F1E093}" type="slidenum">
              <a:rPr lang="fr-FR" smtClean="0"/>
              <a:pPr/>
              <a:t>6</a:t>
            </a:fld>
            <a:endParaRPr lang="fr-FR" dirty="0"/>
          </a:p>
        </p:txBody>
      </p:sp>
      <p:sp>
        <p:nvSpPr>
          <p:cNvPr id="6" name="Titre 1"/>
          <p:cNvSpPr>
            <a:spLocks noGrp="1"/>
          </p:cNvSpPr>
          <p:nvPr>
            <p:ph idx="1"/>
          </p:nvPr>
        </p:nvSpPr>
        <p:spPr>
          <a:xfrm>
            <a:off x="467544" y="1883965"/>
            <a:ext cx="7861820" cy="4281339"/>
          </a:xfrm>
        </p:spPr>
        <p:txBody>
          <a:bodyPr>
            <a:noAutofit/>
          </a:bodyPr>
          <a:lstStyle/>
          <a:p>
            <a:pPr algn="ctr">
              <a:buNone/>
            </a:pPr>
            <a:r>
              <a:rPr lang="fr-FR" sz="3200" dirty="0" smtClean="0">
                <a:solidFill>
                  <a:schemeClr val="tx1">
                    <a:lumMod val="50000"/>
                    <a:lumOff val="50000"/>
                  </a:schemeClr>
                </a:solidFill>
              </a:rPr>
              <a:t> 	</a:t>
            </a:r>
            <a:r>
              <a:rPr lang="fr-FR" sz="2800" dirty="0" smtClean="0">
                <a:solidFill>
                  <a:schemeClr val="tx1">
                    <a:lumMod val="50000"/>
                    <a:lumOff val="50000"/>
                  </a:schemeClr>
                </a:solidFill>
              </a:rPr>
              <a:t>Certains  de nos jeunes échouent à l’école parce que ce monde abstrait et verbal n’est pas le leur. </a:t>
            </a:r>
            <a:br>
              <a:rPr lang="fr-FR" sz="2800" dirty="0" smtClean="0">
                <a:solidFill>
                  <a:schemeClr val="tx1">
                    <a:lumMod val="50000"/>
                    <a:lumOff val="50000"/>
                  </a:schemeClr>
                </a:solidFill>
              </a:rPr>
            </a:br>
            <a:r>
              <a:rPr lang="fr-FR" sz="2800" dirty="0" smtClean="0">
                <a:solidFill>
                  <a:schemeClr val="tx1">
                    <a:lumMod val="50000"/>
                    <a:lumOff val="50000"/>
                  </a:schemeClr>
                </a:solidFill>
              </a:rPr>
              <a:t/>
            </a:r>
            <a:br>
              <a:rPr lang="fr-FR" sz="2800" dirty="0" smtClean="0">
                <a:solidFill>
                  <a:schemeClr val="tx1">
                    <a:lumMod val="50000"/>
                    <a:lumOff val="50000"/>
                  </a:schemeClr>
                </a:solidFill>
              </a:rPr>
            </a:br>
            <a:r>
              <a:rPr lang="fr-FR" sz="2800" dirty="0" smtClean="0">
                <a:solidFill>
                  <a:schemeClr val="tx1">
                    <a:lumMod val="50000"/>
                    <a:lumOff val="50000"/>
                  </a:schemeClr>
                </a:solidFill>
              </a:rPr>
              <a:t>Leur rapport au savoir est plus pragmatique, </a:t>
            </a:r>
            <a:br>
              <a:rPr lang="fr-FR" sz="2800" dirty="0" smtClean="0">
                <a:solidFill>
                  <a:schemeClr val="tx1">
                    <a:lumMod val="50000"/>
                    <a:lumOff val="50000"/>
                  </a:schemeClr>
                </a:solidFill>
              </a:rPr>
            </a:br>
            <a:r>
              <a:rPr lang="fr-FR" sz="2800" dirty="0" smtClean="0">
                <a:solidFill>
                  <a:schemeClr val="tx1">
                    <a:lumMod val="50000"/>
                    <a:lumOff val="50000"/>
                  </a:schemeClr>
                </a:solidFill>
              </a:rPr>
              <a:t>plus utilitaire. </a:t>
            </a:r>
            <a:r>
              <a:rPr lang="fr-FR" sz="2800" b="1" dirty="0" smtClean="0"/>
              <a:t>Chez eux, le besoin de savoir    n’est pas un but en soi, c’est un détour.</a:t>
            </a:r>
            <a:r>
              <a:rPr lang="fr-FR" sz="2800" dirty="0" smtClean="0">
                <a:solidFill>
                  <a:schemeClr val="accent6"/>
                </a:solidFill>
              </a:rPr>
              <a:t/>
            </a:r>
            <a:br>
              <a:rPr lang="fr-FR" sz="2800" dirty="0" smtClean="0">
                <a:solidFill>
                  <a:schemeClr val="accent6"/>
                </a:solidFill>
              </a:rPr>
            </a:br>
            <a:r>
              <a:rPr lang="fr-FR" sz="2800" dirty="0" smtClean="0">
                <a:solidFill>
                  <a:schemeClr val="tx1">
                    <a:lumMod val="50000"/>
                    <a:lumOff val="50000"/>
                  </a:schemeClr>
                </a:solidFill>
              </a:rPr>
              <a:t/>
            </a:r>
            <a:br>
              <a:rPr lang="fr-FR" sz="2800" dirty="0" smtClean="0">
                <a:solidFill>
                  <a:schemeClr val="tx1">
                    <a:lumMod val="50000"/>
                    <a:lumOff val="50000"/>
                  </a:schemeClr>
                </a:solidFill>
              </a:rPr>
            </a:br>
            <a:r>
              <a:rPr lang="fr-FR" sz="2800" i="1" dirty="0" smtClean="0">
                <a:solidFill>
                  <a:srgbClr val="F75E09"/>
                </a:solidFill>
              </a:rPr>
              <a:t>Le fait d’agir amène l’élève </a:t>
            </a:r>
            <a:br>
              <a:rPr lang="fr-FR" sz="2800" i="1" dirty="0" smtClean="0">
                <a:solidFill>
                  <a:srgbClr val="F75E09"/>
                </a:solidFill>
              </a:rPr>
            </a:br>
            <a:r>
              <a:rPr lang="fr-FR" sz="2800" i="1" dirty="0" smtClean="0">
                <a:solidFill>
                  <a:srgbClr val="F75E09"/>
                </a:solidFill>
              </a:rPr>
              <a:t>à être auteur de sa formation.</a:t>
            </a:r>
            <a:endParaRPr lang="fr-FR" sz="2800" dirty="0">
              <a:solidFill>
                <a:srgbClr val="F75E09"/>
              </a:solidFill>
            </a:endParaRPr>
          </a:p>
        </p:txBody>
      </p:sp>
    </p:spTree>
    <p:extLst>
      <p:ext uri="{BB962C8B-B14F-4D97-AF65-F5344CB8AC3E}">
        <p14:creationId xmlns:p14="http://schemas.microsoft.com/office/powerpoint/2010/main" val="3211681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pied de page 3"/>
          <p:cNvSpPr>
            <a:spLocks noGrp="1"/>
          </p:cNvSpPr>
          <p:nvPr>
            <p:ph type="ftr" sz="quarter" idx="11"/>
          </p:nvPr>
        </p:nvSpPr>
        <p:spPr/>
        <p:txBody>
          <a:bodyPr/>
          <a:lstStyle/>
          <a:p>
            <a:pPr algn="r"/>
            <a:r>
              <a:rPr lang="fr-FR" dirty="0" smtClean="0"/>
              <a:t>PNP - Lille - 4 &amp; 5 avril 2013</a:t>
            </a:r>
            <a:endParaRPr lang="fr-FR" dirty="0"/>
          </a:p>
        </p:txBody>
      </p:sp>
      <p:sp>
        <p:nvSpPr>
          <p:cNvPr id="5" name="Espace réservé du numéro de diapositive 4"/>
          <p:cNvSpPr>
            <a:spLocks noGrp="1"/>
          </p:cNvSpPr>
          <p:nvPr>
            <p:ph type="sldNum" sz="quarter" idx="12"/>
          </p:nvPr>
        </p:nvSpPr>
        <p:spPr/>
        <p:txBody>
          <a:bodyPr/>
          <a:lstStyle/>
          <a:p>
            <a:fld id="{DF28FB93-0A08-4E7D-8E63-9EFA29F1E093}" type="slidenum">
              <a:rPr lang="fr-FR" smtClean="0"/>
              <a:pPr/>
              <a:t>7</a:t>
            </a:fld>
            <a:endParaRPr lang="fr-FR" dirty="0"/>
          </a:p>
        </p:txBody>
      </p:sp>
      <p:sp>
        <p:nvSpPr>
          <p:cNvPr id="6" name="Espace réservé du contenu 2"/>
          <p:cNvSpPr>
            <a:spLocks noGrp="1"/>
          </p:cNvSpPr>
          <p:nvPr>
            <p:ph idx="1"/>
          </p:nvPr>
        </p:nvSpPr>
        <p:spPr>
          <a:xfrm>
            <a:off x="886644" y="1844824"/>
            <a:ext cx="7501780" cy="4281339"/>
          </a:xfrm>
        </p:spPr>
        <p:txBody>
          <a:bodyPr>
            <a:noAutofit/>
          </a:bodyPr>
          <a:lstStyle/>
          <a:p>
            <a:pPr indent="14288" algn="just">
              <a:buNone/>
            </a:pPr>
            <a:r>
              <a:rPr lang="fr-FR" sz="2800" i="1" dirty="0" smtClean="0"/>
              <a:t>Ainsi un élève de seconde arrivera-t-il laborieusement à décrire la situation qu’il a observée ou vécue… </a:t>
            </a:r>
          </a:p>
          <a:p>
            <a:pPr indent="14288" algn="just">
              <a:buNone/>
            </a:pPr>
            <a:r>
              <a:rPr lang="fr-FR" sz="2800" i="1" dirty="0" smtClean="0"/>
              <a:t>…quand un élève de terminale, devenu professionnel, pourra analyser cette situation.</a:t>
            </a:r>
            <a:endParaRPr lang="fr-FR" sz="28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583668" y="2240868"/>
            <a:ext cx="5976664" cy="3276364"/>
          </a:xfrm>
        </p:spPr>
        <p:txBody>
          <a:bodyPr>
            <a:normAutofit/>
          </a:bodyPr>
          <a:lstStyle/>
          <a:p>
            <a:pPr indent="14288" algn="just">
              <a:buNone/>
            </a:pPr>
            <a:r>
              <a:rPr lang="fr-FR" sz="3000" dirty="0" smtClean="0"/>
              <a:t>L’alternance pédagogique permet de valider un processus de construction </a:t>
            </a:r>
            <a:r>
              <a:rPr lang="fr-FR" sz="3000" b="1" dirty="0" smtClean="0"/>
              <a:t>d’une identité professionnelle </a:t>
            </a:r>
            <a:r>
              <a:rPr lang="fr-FR" sz="3000" dirty="0" smtClean="0"/>
              <a:t>et  brise des représentations.</a:t>
            </a:r>
          </a:p>
          <a:p>
            <a:pPr indent="14288" algn="just">
              <a:spcBef>
                <a:spcPts val="1200"/>
              </a:spcBef>
              <a:buNone/>
            </a:pPr>
            <a:endParaRPr lang="fr-FR" sz="1600" i="1" dirty="0" smtClean="0">
              <a:solidFill>
                <a:schemeClr val="accent6"/>
              </a:solidFill>
            </a:endParaRPr>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p:txBody>
          <a:bodyPr/>
          <a:lstStyle/>
          <a:p>
            <a:fld id="{DF28FB93-0A08-4E7D-8E63-9EFA29F1E093}"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Les élèves disent…</a:t>
            </a:r>
            <a:endParaRPr lang="fr-FR" i="1" dirty="0"/>
          </a:p>
        </p:txBody>
      </p:sp>
      <p:sp>
        <p:nvSpPr>
          <p:cNvPr id="4" name="Espace réservé du pied de page 3"/>
          <p:cNvSpPr>
            <a:spLocks noGrp="1"/>
          </p:cNvSpPr>
          <p:nvPr>
            <p:ph type="ftr" sz="quarter" idx="11"/>
          </p:nvPr>
        </p:nvSpPr>
        <p:spPr/>
        <p:txBody>
          <a:bodyPr/>
          <a:lstStyle/>
          <a:p>
            <a:pPr algn="r"/>
            <a:r>
              <a:rPr lang="fr-FR" smtClean="0"/>
              <a:t>PNP - Lille - 4 &amp; 5 avril 2013</a:t>
            </a:r>
            <a:endParaRPr lang="fr-FR" dirty="0"/>
          </a:p>
        </p:txBody>
      </p:sp>
      <p:sp>
        <p:nvSpPr>
          <p:cNvPr id="5" name="Espace réservé du numéro de diapositive 4"/>
          <p:cNvSpPr>
            <a:spLocks noGrp="1"/>
          </p:cNvSpPr>
          <p:nvPr>
            <p:ph type="sldNum" sz="quarter" idx="12"/>
          </p:nvPr>
        </p:nvSpPr>
        <p:spPr>
          <a:xfrm>
            <a:off x="467544" y="404664"/>
            <a:ext cx="762000" cy="609600"/>
          </a:xfrm>
        </p:spPr>
        <p:txBody>
          <a:bodyPr/>
          <a:lstStyle/>
          <a:p>
            <a:fld id="{DF28FB93-0A08-4E7D-8E63-9EFA29F1E093}" type="slidenum">
              <a:rPr lang="fr-FR" smtClean="0"/>
              <a:pPr/>
              <a:t>9</a:t>
            </a:fld>
            <a:endParaRPr lang="fr-FR" dirty="0"/>
          </a:p>
        </p:txBody>
      </p:sp>
      <p:sp>
        <p:nvSpPr>
          <p:cNvPr id="6" name="Espace réservé du contenu 2"/>
          <p:cNvSpPr txBox="1">
            <a:spLocks/>
          </p:cNvSpPr>
          <p:nvPr/>
        </p:nvSpPr>
        <p:spPr>
          <a:xfrm>
            <a:off x="467544" y="1844824"/>
            <a:ext cx="8229600" cy="3672408"/>
          </a:xfrm>
          <a:prstGeom prst="rect">
            <a:avLst/>
          </a:prstGeom>
        </p:spPr>
        <p:txBody>
          <a:bodyPr vert="horz" lIns="91440" tIns="45720" rIns="91440" bIns="45720" rtlCol="0">
            <a:normAutofit/>
          </a:bodyPr>
          <a:lstStyle/>
          <a:p>
            <a:pPr marL="457200" marR="0" lvl="0" indent="-457200" algn="just" defTabSz="914400" rtl="0" eaLnBrk="1" fontAlgn="auto" latinLnBrk="0" hangingPunct="1">
              <a:lnSpc>
                <a:spcPct val="100000"/>
              </a:lnSpc>
              <a:spcBef>
                <a:spcPts val="1800"/>
              </a:spcBef>
              <a:spcAft>
                <a:spcPts val="0"/>
              </a:spcAft>
              <a:buClr>
                <a:srgbClr val="E14905"/>
              </a:buClr>
              <a:buSzPct val="100000"/>
              <a:buFont typeface="Wingdings" pitchFamily="2" charset="2"/>
              <a:buChar char=""/>
              <a:tabLst/>
              <a:defRPr/>
            </a:pPr>
            <a:r>
              <a:rPr kumimoji="0" lang="fr-FR" sz="2600" b="0" i="1" u="none" strike="noStrike" kern="1200" cap="none" spc="0" normalizeH="0" baseline="0" noProof="0" dirty="0" smtClean="0">
                <a:ln>
                  <a:noFill/>
                </a:ln>
                <a:solidFill>
                  <a:schemeClr val="tx1"/>
                </a:solidFill>
                <a:effectLst/>
                <a:uLnTx/>
                <a:uFillTx/>
                <a:latin typeface="+mn-lt"/>
                <a:ea typeface="+mn-ea"/>
                <a:cs typeface="+mn-cs"/>
              </a:rPr>
              <a:t>« À l’inscription, en juin, on m’a demandé de trouver un stage avant la rentrée de septembre. J’ai demandé à ma mère de me faire un CV et une lettre de motivation, et mon père les a montrés à un de ses amis. J’ai eu mon stage facilement. À la rentrée, le prof m’a dit bravo ! »</a:t>
            </a:r>
          </a:p>
          <a:p>
            <a:pPr marL="457200" marR="0" lvl="0" indent="-457200" algn="just" defTabSz="914400" rtl="0" eaLnBrk="1" fontAlgn="auto" latinLnBrk="0" hangingPunct="1">
              <a:lnSpc>
                <a:spcPct val="100000"/>
              </a:lnSpc>
              <a:spcBef>
                <a:spcPts val="1800"/>
              </a:spcBef>
              <a:spcAft>
                <a:spcPts val="0"/>
              </a:spcAft>
              <a:buClr>
                <a:srgbClr val="E14905"/>
              </a:buClr>
              <a:buSzPct val="100000"/>
              <a:buFont typeface="Wingdings" pitchFamily="2" charset="2"/>
              <a:buChar char=""/>
              <a:tabLst/>
              <a:defRPr/>
            </a:pPr>
            <a:r>
              <a:rPr kumimoji="0" lang="fr-FR" sz="2600" b="0" i="1" u="none" strike="noStrike" kern="1200" cap="none" spc="0" normalizeH="0" baseline="0" noProof="0" dirty="0" smtClean="0">
                <a:ln>
                  <a:noFill/>
                </a:ln>
                <a:solidFill>
                  <a:schemeClr val="tx1"/>
                </a:solidFill>
                <a:effectLst/>
                <a:uLnTx/>
                <a:uFillTx/>
                <a:latin typeface="+mn-lt"/>
                <a:ea typeface="+mn-ea"/>
                <a:cs typeface="+mn-cs"/>
              </a:rPr>
              <a:t>« Trois jours avant le stage, mon prof m’a trouvé une entreprise… pas terrible, c’est loin pour moi mais je n’ai rien trouvé moi-même,</a:t>
            </a:r>
            <a:r>
              <a:rPr kumimoji="0" lang="fr-FR" sz="2600" b="0" i="1" u="none" strike="noStrike" kern="1200" cap="none" spc="0" normalizeH="0" noProof="0" dirty="0" smtClean="0">
                <a:ln>
                  <a:noFill/>
                </a:ln>
                <a:solidFill>
                  <a:schemeClr val="tx1"/>
                </a:solidFill>
                <a:effectLst/>
                <a:uLnTx/>
                <a:uFillTx/>
                <a:latin typeface="+mn-lt"/>
                <a:ea typeface="+mn-ea"/>
                <a:cs typeface="+mn-cs"/>
              </a:rPr>
              <a:t> alors</a:t>
            </a:r>
            <a:r>
              <a:rPr kumimoji="0" lang="fr-FR" sz="2600" b="0" i="1" u="none" strike="noStrike" kern="1200" cap="none" spc="0" normalizeH="0" baseline="0" noProof="0" dirty="0" smtClean="0">
                <a:ln>
                  <a:noFill/>
                </a:ln>
                <a:solidFill>
                  <a:schemeClr val="tx1"/>
                </a:solidFill>
                <a:effectLst/>
                <a:uLnTx/>
                <a:uFillTx/>
                <a:latin typeface="+mn-lt"/>
                <a:ea typeface="+mn-ea"/>
                <a:cs typeface="+mn-cs"/>
              </a:rPr>
              <a:t>… »</a:t>
            </a:r>
            <a:endParaRPr kumimoji="0" lang="fr-FR" sz="2600" b="0" i="1" u="none" strike="noStrike" kern="1200" cap="none" spc="0" normalizeH="0" baseline="0" noProof="0" dirty="0">
              <a:ln>
                <a:noFill/>
              </a:ln>
              <a:solidFill>
                <a:schemeClr val="tx1"/>
              </a:solidFill>
              <a:effectLst/>
              <a:uLnTx/>
              <a:uFillTx/>
              <a:latin typeface="+mn-lt"/>
              <a:ea typeface="+mn-ea"/>
              <a:cs typeface="+mn-cs"/>
            </a:endParaRPr>
          </a:p>
        </p:txBody>
      </p:sp>
      <p:sp>
        <p:nvSpPr>
          <p:cNvPr id="7" name="Titre 1"/>
          <p:cNvSpPr txBox="1">
            <a:spLocks/>
          </p:cNvSpPr>
          <p:nvPr/>
        </p:nvSpPr>
        <p:spPr>
          <a:xfrm>
            <a:off x="662880" y="540922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normalizeH="0" noProof="0" dirty="0" smtClean="0">
                <a:ln>
                  <a:noFill/>
                </a:ln>
                <a:effectLst/>
                <a:uLnTx/>
                <a:uFillTx/>
                <a:ea typeface="+mj-ea"/>
                <a:cs typeface="+mj-cs"/>
              </a:rPr>
              <a:t>Les PFMP « accrochent-elles » les élèves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3c84d7fa4417cb61095a0b9cc749baa60cbb58f"/>
</p:tagLst>
</file>

<file path=ppt/theme/theme1.xml><?xml version="1.0" encoding="utf-8"?>
<a:theme xmlns:a="http://schemas.openxmlformats.org/drawingml/2006/main" name="Theme_Mod_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Theme_Mod_theme</Template>
  <TotalTime>305</TotalTime>
  <Words>585</Words>
  <Application>Microsoft Office PowerPoint</Application>
  <PresentationFormat>Affichage à l'écran (4:3)</PresentationFormat>
  <Paragraphs>134</Paragraphs>
  <Slides>20</Slides>
  <Notes>12</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Theme_Mod_theme</vt:lpstr>
      <vt:lpstr>L’alternance pédagogique</vt:lpstr>
      <vt:lpstr>Pourquoi ?</vt:lpstr>
      <vt:lpstr>Pourquoi ?</vt:lpstr>
      <vt:lpstr>Pourquoi ?</vt:lpstr>
      <vt:lpstr>Présentation PowerPoint</vt:lpstr>
      <vt:lpstr>Présentation PowerPoint</vt:lpstr>
      <vt:lpstr>Présentation PowerPoint</vt:lpstr>
      <vt:lpstr>Présentation PowerPoint</vt:lpstr>
      <vt:lpstr>Les élèves disent…</vt:lpstr>
      <vt:lpstr>Des professeurs disent…</vt:lpstr>
      <vt:lpstr>Les tuteurs disent…</vt:lpstr>
      <vt:lpstr>les univers d’apprentissages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Edith Simon</dc:creator>
  <cp:lastModifiedBy>Pat</cp:lastModifiedBy>
  <cp:revision>49</cp:revision>
  <dcterms:created xsi:type="dcterms:W3CDTF">2013-03-29T18:51:16Z</dcterms:created>
  <dcterms:modified xsi:type="dcterms:W3CDTF">2013-04-14T21:22:29Z</dcterms:modified>
</cp:coreProperties>
</file>