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8" r:id="rId2"/>
    <p:sldId id="266" r:id="rId3"/>
    <p:sldId id="257" r:id="rId4"/>
    <p:sldId id="265" r:id="rId5"/>
    <p:sldId id="262" r:id="rId6"/>
    <p:sldId id="263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5E09"/>
    <a:srgbClr val="E149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CA145-F594-4A40-B08B-9DC94152C650}" type="datetimeFigureOut">
              <a:rPr lang="fr-FR" smtClean="0"/>
              <a:pPr/>
              <a:t>14/04/2013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04CE5-4AEB-4186-8FD3-6E8800BA4B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01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rgbClr val="E14905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3/28/2008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fr-FR" smtClean="0"/>
              <a:t>PNP - Lille - 4 &amp; 5 avril 2013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14" name="Rectangle 13"/>
          <p:cNvSpPr/>
          <p:nvPr userDrawn="1"/>
        </p:nvSpPr>
        <p:spPr>
          <a:xfrm>
            <a:off x="0" y="4581939"/>
            <a:ext cx="1828800" cy="1828800"/>
          </a:xfrm>
          <a:prstGeom prst="rect">
            <a:avLst/>
          </a:prstGeom>
          <a:solidFill>
            <a:srgbClr val="FF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2" name="Oval 10"/>
          <p:cNvSpPr/>
          <p:nvPr userDrawn="1"/>
        </p:nvSpPr>
        <p:spPr>
          <a:xfrm>
            <a:off x="351284" y="4941168"/>
            <a:ext cx="838200" cy="838200"/>
          </a:xfrm>
          <a:prstGeom prst="ellipse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3" name="Oval 10"/>
          <p:cNvSpPr/>
          <p:nvPr userDrawn="1"/>
        </p:nvSpPr>
        <p:spPr>
          <a:xfrm>
            <a:off x="647564" y="4941168"/>
            <a:ext cx="838200" cy="838200"/>
          </a:xfrm>
          <a:prstGeom prst="ellipse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3/28/2008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PNP - Lille - 4 &amp; 5 avril 2013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1560" y="623156"/>
            <a:ext cx="762000" cy="609600"/>
          </a:xfrm>
          <a:prstGeom prst="rect">
            <a:avLst/>
          </a:prstGeom>
        </p:spPr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3/28/2008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PNP - Lille - 4 &amp; 5 avril 2013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  <a:prstGeom prst="rect">
            <a:avLst/>
          </a:prstGeom>
        </p:spPr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fr-FR" dirty="0" smtClean="0"/>
              <a:t>Modifiez le style du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78152" y="6356350"/>
            <a:ext cx="3642320" cy="365125"/>
          </a:xfrm>
        </p:spPr>
        <p:txBody>
          <a:bodyPr/>
          <a:lstStyle/>
          <a:p>
            <a:pPr algn="r"/>
            <a:r>
              <a:rPr lang="fr-FR" dirty="0" smtClean="0"/>
              <a:t>PNP - Lille - 4 &amp; 5 avril 2013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3616" y="371128"/>
            <a:ext cx="762000" cy="6096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Franklin Gothic Medium" pitchFamily="34" charset="0"/>
              </a:defRPr>
            </a:lvl1pPr>
          </a:lstStyle>
          <a:p>
            <a:fld id="{DF28FB93-0A08-4E7D-8E63-9EFA29F1E09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-125455" y="-27384"/>
            <a:ext cx="9269963" cy="6858000"/>
            <a:chOff x="0" y="0"/>
            <a:chExt cx="9269963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gradFill flip="none" rotWithShape="1">
              <a:gsLst>
                <a:gs pos="0">
                  <a:srgbClr val="E14905">
                    <a:shade val="30000"/>
                    <a:satMod val="115000"/>
                  </a:srgbClr>
                </a:gs>
                <a:gs pos="50000">
                  <a:srgbClr val="E14905">
                    <a:shade val="67500"/>
                    <a:satMod val="115000"/>
                  </a:srgbClr>
                </a:gs>
                <a:gs pos="100000">
                  <a:srgbClr val="E14905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rgbClr val="E1490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441163" cy="1828800"/>
            </a:xfrm>
            <a:prstGeom prst="rect">
              <a:avLst/>
            </a:prstGeom>
            <a:solidFill>
              <a:srgbClr val="F75E09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492896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cap="small" spc="200" baseline="0">
                <a:solidFill>
                  <a:schemeClr val="bg1">
                    <a:lumMod val="95000"/>
                  </a:schemeClr>
                </a:solidFill>
                <a:latin typeface="Franklin Gothic Medium Cond" pitchFamily="34" charset="0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chemeClr val="bg1">
                    <a:lumMod val="95000"/>
                    <a:alpha val="50196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fr-FR" dirty="0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r>
              <a:rPr lang="fr-FR" smtClean="0"/>
              <a:t>3/28/2008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r>
              <a:rPr lang="fr-FR" smtClean="0"/>
              <a:t>PNP - Lille - 4 &amp; 5 avril 2013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  <p:sp>
        <p:nvSpPr>
          <p:cNvPr id="15" name="Oval 10"/>
          <p:cNvSpPr/>
          <p:nvPr userDrawn="1"/>
        </p:nvSpPr>
        <p:spPr>
          <a:xfrm>
            <a:off x="285664" y="2950840"/>
            <a:ext cx="838200" cy="838200"/>
          </a:xfrm>
          <a:prstGeom prst="ellipse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6" name="Oval 10"/>
          <p:cNvSpPr/>
          <p:nvPr userDrawn="1"/>
        </p:nvSpPr>
        <p:spPr>
          <a:xfrm>
            <a:off x="565448" y="2950840"/>
            <a:ext cx="838200" cy="838200"/>
          </a:xfrm>
          <a:prstGeom prst="ellipse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634" y="152636"/>
            <a:ext cx="2400858" cy="221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 userDrawn="1"/>
        </p:nvSpPr>
        <p:spPr>
          <a:xfrm rot="5400000">
            <a:off x="2288258" y="3168124"/>
            <a:ext cx="539806" cy="1709631"/>
          </a:xfrm>
          <a:prstGeom prst="rect">
            <a:avLst/>
          </a:prstGeom>
          <a:solidFill>
            <a:srgbClr val="E050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 userDrawn="1"/>
        </p:nvSpPr>
        <p:spPr>
          <a:xfrm rot="5400000">
            <a:off x="4158081" y="3254025"/>
            <a:ext cx="539806" cy="1584176"/>
          </a:xfrm>
          <a:prstGeom prst="rect">
            <a:avLst/>
          </a:prstGeom>
          <a:solidFill>
            <a:srgbClr val="E050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 userDrawn="1"/>
        </p:nvSpPr>
        <p:spPr>
          <a:xfrm rot="5400000">
            <a:off x="5958281" y="3254025"/>
            <a:ext cx="539806" cy="1584176"/>
          </a:xfrm>
          <a:prstGeom prst="rect">
            <a:avLst/>
          </a:prstGeom>
          <a:solidFill>
            <a:srgbClr val="E050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 userDrawn="1"/>
        </p:nvSpPr>
        <p:spPr>
          <a:xfrm rot="5400000">
            <a:off x="7758481" y="3244550"/>
            <a:ext cx="539806" cy="1584176"/>
          </a:xfrm>
          <a:prstGeom prst="rect">
            <a:avLst/>
          </a:prstGeom>
          <a:solidFill>
            <a:srgbClr val="E050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 userDrawn="1"/>
        </p:nvSpPr>
        <p:spPr>
          <a:xfrm rot="5400000">
            <a:off x="5414392" y="563235"/>
            <a:ext cx="144016" cy="7315200"/>
          </a:xfrm>
          <a:prstGeom prst="rect">
            <a:avLst/>
          </a:prstGeom>
          <a:solidFill>
            <a:srgbClr val="E050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3/28/2008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PNP - Lille - 4 &amp; 5 avril 2013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1648" y="623156"/>
            <a:ext cx="762000" cy="609600"/>
          </a:xfrm>
          <a:prstGeom prst="rect">
            <a:avLst/>
          </a:prstGeom>
        </p:spPr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3/28/2008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PNP - Lille - 4 &amp; 5 avril 2013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13218" y="10040"/>
            <a:ext cx="9144000" cy="1676400"/>
            <a:chOff x="0" y="0"/>
            <a:chExt cx="9144000" cy="1676400"/>
          </a:xfrm>
          <a:solidFill>
            <a:srgbClr val="E14905"/>
          </a:solidFill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grpFill/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rgbClr val="F75E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3/28/2008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PNP - Lille - 4 &amp; 5 avril 2013</a:t>
            </a:r>
            <a:endParaRPr/>
          </a:p>
        </p:txBody>
      </p:sp>
      <p:sp>
        <p:nvSpPr>
          <p:cNvPr id="11" name="Oval 10"/>
          <p:cNvSpPr/>
          <p:nvPr userDrawn="1"/>
        </p:nvSpPr>
        <p:spPr>
          <a:xfrm>
            <a:off x="359532" y="296652"/>
            <a:ext cx="838200" cy="838200"/>
          </a:xfrm>
          <a:prstGeom prst="ellipse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5644" y="533400"/>
            <a:ext cx="762000" cy="609600"/>
          </a:xfrm>
          <a:prstGeom prst="rect">
            <a:avLst/>
          </a:prstGeom>
        </p:spPr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  <p:sp>
        <p:nvSpPr>
          <p:cNvPr id="16" name="Oval 10"/>
          <p:cNvSpPr/>
          <p:nvPr userDrawn="1"/>
        </p:nvSpPr>
        <p:spPr>
          <a:xfrm>
            <a:off x="611560" y="306692"/>
            <a:ext cx="838200" cy="838200"/>
          </a:xfrm>
          <a:prstGeom prst="ellipse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3/28/2008</a:t>
            </a: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PNP - Lille - 4 &amp; 5 avril 2013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000" kern="1200" cap="small" spc="200" baseline="0">
                <a:solidFill>
                  <a:schemeClr val="tx1"/>
                </a:solidFill>
                <a:latin typeface="Franklin Gothic Medium Cond" pitchFamily="34" charset="0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3/28/2008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PNP - Lille - 4 &amp; 5 avril 2013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644" y="623156"/>
            <a:ext cx="762000" cy="609600"/>
          </a:xfrm>
          <a:prstGeom prst="rect">
            <a:avLst/>
          </a:prstGeom>
        </p:spPr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000" kern="1200" cap="small" spc="200" baseline="0">
                <a:solidFill>
                  <a:schemeClr val="tx1"/>
                </a:solidFill>
                <a:latin typeface="Franklin Gothic Medium Cond" pitchFamily="34" charset="0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3/28/2008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PNP - Lille - 4 &amp; 5 avril 2013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215516" y="0"/>
              <a:ext cx="8928484" cy="1146312"/>
            </a:xfrm>
            <a:prstGeom prst="rect">
              <a:avLst/>
            </a:prstGeom>
            <a:solidFill>
              <a:srgbClr val="E14905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215516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628" y="1844824"/>
            <a:ext cx="8077844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1660" y="116632"/>
            <a:ext cx="7344816" cy="993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smtClean="0"/>
              <a:t>3/28/2008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1680" y="6356350"/>
            <a:ext cx="3642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smtClean="0"/>
              <a:t>PNP - Lille - 4 &amp; 5 avril 2013</a:t>
            </a:r>
            <a:endParaRPr/>
          </a:p>
        </p:txBody>
      </p:sp>
      <p:sp>
        <p:nvSpPr>
          <p:cNvPr id="12" name="Rectangle 11"/>
          <p:cNvSpPr/>
          <p:nvPr userDrawn="1"/>
        </p:nvSpPr>
        <p:spPr>
          <a:xfrm>
            <a:off x="6896" y="16024"/>
            <a:ext cx="1144724" cy="1130288"/>
          </a:xfrm>
          <a:prstGeom prst="rect">
            <a:avLst/>
          </a:prstGeom>
          <a:solidFill>
            <a:srgbClr val="E1490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Oval 10"/>
          <p:cNvSpPr/>
          <p:nvPr userDrawn="1"/>
        </p:nvSpPr>
        <p:spPr>
          <a:xfrm>
            <a:off x="133400" y="152636"/>
            <a:ext cx="838200" cy="838200"/>
          </a:xfrm>
          <a:prstGeom prst="ellipse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Oval 10"/>
          <p:cNvSpPr/>
          <p:nvPr userDrawn="1"/>
        </p:nvSpPr>
        <p:spPr>
          <a:xfrm>
            <a:off x="421432" y="152636"/>
            <a:ext cx="838200" cy="838200"/>
          </a:xfrm>
          <a:prstGeom prst="ellipse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r" defTabSz="914400" rtl="0" eaLnBrk="1" latinLnBrk="0" hangingPunct="1">
        <a:spcBef>
          <a:spcPct val="0"/>
        </a:spcBef>
        <a:buNone/>
        <a:defRPr sz="3600" kern="1200" cap="small" spc="200" baseline="0">
          <a:solidFill>
            <a:schemeClr val="bg1">
              <a:lumMod val="95000"/>
            </a:schemeClr>
          </a:solidFill>
          <a:latin typeface="Franklin Gothic Medium Cond" pitchFamily="34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rgbClr val="E14905"/>
        </a:buClr>
        <a:buSzPct val="10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9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rise-pro.fr/0310094J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extrait_passeport_pro_BAC_PRO_GA_rempli.doc" TargetMode="External"/><Relationship Id="rId2" Type="http://schemas.openxmlformats.org/officeDocument/2006/relationships/hyperlink" Target="extrait_passeport_pro_BEP_MSA_rempli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livret%20de%20comp&#233;tences%20professionnelles_BAC_PRO_GA.do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2571744"/>
            <a:ext cx="6629400" cy="1643074"/>
          </a:xfrm>
        </p:spPr>
        <p:txBody>
          <a:bodyPr/>
          <a:lstStyle/>
          <a:p>
            <a:r>
              <a:rPr lang="fr-FR" cap="none" dirty="0" smtClean="0"/>
              <a:t>Le passeport professionnel</a:t>
            </a:r>
            <a:br>
              <a:rPr lang="fr-FR" cap="none" dirty="0" smtClean="0"/>
            </a:br>
            <a:r>
              <a:rPr lang="fr-FR" cap="none" dirty="0" smtClean="0"/>
              <a:t>…</a:t>
            </a:r>
            <a:r>
              <a:rPr lang="fr-FR" sz="2800" cap="none" dirty="0" smtClean="0"/>
              <a:t>à l’aide de CERISE Pro</a:t>
            </a:r>
            <a:endParaRPr lang="fr-FR" sz="2800" cap="non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788024" y="4566319"/>
            <a:ext cx="4084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cap="small" dirty="0" smtClean="0"/>
              <a:t>Programme national de pilotage</a:t>
            </a:r>
            <a:endParaRPr lang="fr-FR" sz="2400" cap="small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13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passeport professionnel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fr-FR" dirty="0" smtClean="0"/>
          </a:p>
          <a:p>
            <a:r>
              <a:rPr lang="fr-FR" sz="3600" dirty="0" smtClean="0"/>
              <a:t>Différents processus : </a:t>
            </a:r>
          </a:p>
          <a:p>
            <a:pPr lvl="1">
              <a:buNone/>
            </a:pPr>
            <a:r>
              <a:rPr lang="fr-FR" sz="3400" dirty="0" smtClean="0"/>
              <a:t>L’explicitation des situations </a:t>
            </a:r>
          </a:p>
          <a:p>
            <a:pPr lvl="1">
              <a:buNone/>
            </a:pPr>
            <a:r>
              <a:rPr lang="fr-FR" sz="3400" dirty="0" smtClean="0"/>
              <a:t>L’appropriation du </a:t>
            </a:r>
            <a:r>
              <a:rPr lang="fr-FR" sz="3200" dirty="0" smtClean="0"/>
              <a:t>référentiel </a:t>
            </a:r>
            <a:r>
              <a:rPr lang="fr-FR" sz="3400" dirty="0" smtClean="0"/>
              <a:t>par les élèves 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2400" dirty="0" smtClean="0">
                <a:solidFill>
                  <a:srgbClr val="F75E09"/>
                </a:solidFill>
              </a:rPr>
              <a:t>Un </a:t>
            </a:r>
            <a:r>
              <a:rPr lang="fr-FR" sz="2400" b="1" dirty="0" smtClean="0">
                <a:solidFill>
                  <a:srgbClr val="F75E09"/>
                </a:solidFill>
              </a:rPr>
              <a:t>engagement</a:t>
            </a:r>
            <a:r>
              <a:rPr lang="fr-FR" sz="2400" dirty="0" smtClean="0">
                <a:solidFill>
                  <a:srgbClr val="F75E09"/>
                </a:solidFill>
              </a:rPr>
              <a:t> de l’élève dans son passeport professionnel</a:t>
            </a:r>
          </a:p>
          <a:p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PNP - Lille - 4 &amp; 5 avril 2013</a:t>
            </a:r>
            <a:endParaRPr lang="fr-FR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03548" y="371128"/>
            <a:ext cx="504056" cy="609600"/>
          </a:xfrm>
        </p:spPr>
        <p:txBody>
          <a:bodyPr/>
          <a:lstStyle/>
          <a:p>
            <a:fld id="{DF28FB93-0A08-4E7D-8E63-9EFA29F1E09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Flèche vers le bas 5"/>
          <p:cNvSpPr/>
          <p:nvPr/>
        </p:nvSpPr>
        <p:spPr>
          <a:xfrm>
            <a:off x="4286248" y="4357694"/>
            <a:ext cx="484632" cy="97840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05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cap="none" dirty="0" smtClean="0"/>
              <a:t>Le passeport professionnel</a:t>
            </a:r>
            <a:br>
              <a:rPr lang="fr-FR" cap="none" dirty="0" smtClean="0"/>
            </a:br>
            <a:r>
              <a:rPr lang="fr-FR" cap="none" dirty="0" smtClean="0"/>
              <a:t>…</a:t>
            </a:r>
            <a:r>
              <a:rPr lang="fr-FR" sz="3200" cap="none" dirty="0" smtClean="0"/>
              <a:t>à l’aide de CERISE Pro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application en ligne</a:t>
            </a:r>
          </a:p>
          <a:p>
            <a:pPr>
              <a:buClr>
                <a:srgbClr val="E14905"/>
              </a:buClr>
              <a:buSzPct val="100000"/>
            </a:pPr>
            <a:r>
              <a:rPr lang="fr-FR" dirty="0" smtClean="0"/>
              <a:t>Les thèmes fréquents évoqués par les usagers</a:t>
            </a:r>
          </a:p>
          <a:p>
            <a:pPr>
              <a:buClr>
                <a:srgbClr val="E14905"/>
              </a:buClr>
              <a:buSzPct val="100000"/>
            </a:pPr>
            <a:r>
              <a:rPr lang="fr-FR" dirty="0" smtClean="0"/>
              <a:t>Les développements techniques prioritaires en cours et à venir</a:t>
            </a:r>
          </a:p>
          <a:p>
            <a:pPr>
              <a:buClr>
                <a:srgbClr val="E14905"/>
              </a:buClr>
              <a:buSzPct val="100000"/>
            </a:pPr>
            <a:r>
              <a:rPr lang="fr-FR" dirty="0" smtClean="0"/>
              <a:t>L’usage des tableaux de bord de suivi d’acquisition des compétences</a:t>
            </a:r>
          </a:p>
          <a:p>
            <a:pPr>
              <a:buClr>
                <a:srgbClr val="E14905"/>
              </a:buClr>
              <a:buSzPct val="100000"/>
            </a:pPr>
            <a:r>
              <a:rPr lang="fr-FR" dirty="0" smtClean="0"/>
              <a:t>Échanges avec la salle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PNP - Lille - 4 &amp; 5 avril 2013</a:t>
            </a:r>
            <a:endParaRPr lang="fr-FR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03548" y="371128"/>
            <a:ext cx="504056" cy="609600"/>
          </a:xfrm>
        </p:spPr>
        <p:txBody>
          <a:bodyPr/>
          <a:lstStyle/>
          <a:p>
            <a:fld id="{DF28FB93-0A08-4E7D-8E63-9EFA29F1E09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905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Cerise pro au service du passeport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sz="4000" dirty="0" smtClean="0"/>
              <a:t>Une application en ligne :</a:t>
            </a:r>
          </a:p>
          <a:p>
            <a:pPr>
              <a:buNone/>
            </a:pPr>
            <a:r>
              <a:rPr lang="fr-FR" sz="3600" dirty="0" smtClean="0">
                <a:hlinkClick r:id="rId2"/>
              </a:rPr>
              <a:t>https://www.cerise-pro.fr/0310094J/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PNP - Lille - 4 &amp; 5 avril 2013</a:t>
            </a:r>
            <a:endParaRPr lang="fr-FR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03548" y="371128"/>
            <a:ext cx="504056" cy="609600"/>
          </a:xfrm>
        </p:spPr>
        <p:txBody>
          <a:bodyPr/>
          <a:lstStyle/>
          <a:p>
            <a:fld id="{DF28FB93-0A08-4E7D-8E63-9EFA29F1E09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905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14290"/>
            <a:ext cx="8568952" cy="857256"/>
          </a:xfrm>
        </p:spPr>
        <p:txBody>
          <a:bodyPr>
            <a:normAutofit fontScale="90000"/>
          </a:bodyPr>
          <a:lstStyle/>
          <a:p>
            <a:r>
              <a:rPr lang="fr-FR" sz="2800" dirty="0" smtClean="0"/>
              <a:t>Les thèmes évoqués par les utilisateurs (1/2)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136684"/>
          </a:xfrm>
        </p:spPr>
        <p:txBody>
          <a:bodyPr>
            <a:normAutofit/>
          </a:bodyPr>
          <a:lstStyle/>
          <a:p>
            <a:pPr marL="237744" lvl="2" indent="0">
              <a:buNone/>
            </a:pPr>
            <a:endParaRPr lang="fr-FR" dirty="0" smtClean="0"/>
          </a:p>
          <a:p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9552" y="371128"/>
            <a:ext cx="576064" cy="609600"/>
          </a:xfrm>
        </p:spPr>
        <p:txBody>
          <a:bodyPr>
            <a:normAutofit/>
          </a:bodyPr>
          <a:lstStyle/>
          <a:p>
            <a:fld id="{72567A00-9150-4DD9-B957-14F3AFFE02B7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714348" y="1214422"/>
            <a:ext cx="8429652" cy="5643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saisie</a:t>
            </a: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</a:rPr>
              <a:t> de plusieurs situations professionnelles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</a:rPr>
              <a:t> rattachées à un même scénario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FR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Dupliquer le contexte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</a:rPr>
              <a:t>La po</a:t>
            </a:r>
            <a:r>
              <a:rPr lang="fr-FR" sz="2800" b="1" baseline="0" dirty="0" smtClean="0">
                <a:solidFill>
                  <a:schemeClr val="accent6">
                    <a:lumMod val="50000"/>
                  </a:schemeClr>
                </a:solidFill>
              </a:rPr>
              <a:t>ssibilité d’une entrée</a:t>
            </a: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</a:rPr>
              <a:t> directe au niveau BEP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fr-FR" sz="2800" b="1" baseline="0" dirty="0" smtClean="0">
                <a:solidFill>
                  <a:srgbClr val="0070C0"/>
                </a:solidFill>
              </a:rPr>
              <a:t>Non,</a:t>
            </a:r>
            <a:r>
              <a:rPr lang="fr-FR" sz="2800" b="1" dirty="0" smtClean="0">
                <a:solidFill>
                  <a:srgbClr val="0070C0"/>
                </a:solidFill>
              </a:rPr>
              <a:t> la</a:t>
            </a:r>
            <a:r>
              <a:rPr kumimoji="0" lang="fr-FR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formation se fait au niveau du baccalauréat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800" b="1" dirty="0" smtClean="0">
                <a:solidFill>
                  <a:srgbClr val="0070C0"/>
                </a:solidFill>
              </a:rPr>
              <a:t>	les activités du BEP sont « encastrées » dans les situations du Bac pro</a:t>
            </a:r>
            <a:endParaRPr kumimoji="0" lang="fr-FR" sz="2800" b="1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ts val="800"/>
              </a:spcBef>
              <a:defRPr/>
            </a:pP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</a:rPr>
              <a:t>La possibilité pour l’enseignant de 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modifier le passeport</a:t>
            </a:r>
          </a:p>
          <a:p>
            <a:pPr marL="342900" lvl="0" indent="-342900">
              <a:spcBef>
                <a:spcPts val="800"/>
              </a:spcBef>
              <a:defRPr/>
            </a:pP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</a:rPr>
              <a:t> 	</a:t>
            </a:r>
            <a:r>
              <a:rPr lang="fr-FR" sz="2800" b="1" dirty="0" smtClean="0">
                <a:solidFill>
                  <a:srgbClr val="0070C0"/>
                </a:solidFill>
              </a:rPr>
              <a:t>Non, l’élève est responsable de son passeport. L’enseignant peut intervenir sur la partie « commentaire »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505200" y="6400800"/>
            <a:ext cx="4724400" cy="274320"/>
          </a:xfrm>
        </p:spPr>
        <p:txBody>
          <a:bodyPr/>
          <a:lstStyle/>
          <a:p>
            <a:r>
              <a:rPr lang="fr-FR" dirty="0" smtClean="0"/>
              <a:t>PNP - Lille – 4 &amp; 5 avril 2013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14290"/>
            <a:ext cx="8568952" cy="857256"/>
          </a:xfrm>
        </p:spPr>
        <p:txBody>
          <a:bodyPr>
            <a:normAutofit fontScale="90000"/>
          </a:bodyPr>
          <a:lstStyle/>
          <a:p>
            <a:r>
              <a:rPr lang="fr-FR" sz="2800" dirty="0" smtClean="0"/>
              <a:t>Les thèmes évoqués par les utilisateurs (2/2)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136684"/>
          </a:xfrm>
        </p:spPr>
        <p:txBody>
          <a:bodyPr>
            <a:normAutofit/>
          </a:bodyPr>
          <a:lstStyle/>
          <a:p>
            <a:pPr marL="237744" lvl="2" indent="0">
              <a:buNone/>
            </a:pPr>
            <a:endParaRPr lang="fr-FR" dirty="0" smtClean="0"/>
          </a:p>
          <a:p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9552" y="371128"/>
            <a:ext cx="576064" cy="609600"/>
          </a:xfrm>
        </p:spPr>
        <p:txBody>
          <a:bodyPr>
            <a:normAutofit/>
          </a:bodyPr>
          <a:lstStyle/>
          <a:p>
            <a:fld id="{72567A00-9150-4DD9-B957-14F3AFFE02B7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23528" y="1500174"/>
            <a:ext cx="8606190" cy="4017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Problèmes liés aux</a:t>
            </a:r>
            <a:r>
              <a:rPr kumimoji="0" lang="fr-FR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navigateurs</a:t>
            </a:r>
            <a:endParaRPr lang="fr-FR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fr-FR" sz="2800" b="1" baseline="0" dirty="0" smtClean="0">
                <a:solidFill>
                  <a:srgbClr val="0070C0"/>
                </a:solidFill>
              </a:rPr>
              <a:t>Une</a:t>
            </a:r>
            <a:r>
              <a:rPr lang="fr-FR" sz="2800" b="1" dirty="0" smtClean="0">
                <a:solidFill>
                  <a:srgbClr val="0070C0"/>
                </a:solidFill>
              </a:rPr>
              <a:t> a</a:t>
            </a:r>
            <a:r>
              <a:rPr kumimoji="0" lang="fr-FR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pplication</a:t>
            </a:r>
            <a:r>
              <a:rPr kumimoji="0" lang="fr-FR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utilisant une technologie en ligne nécessite de maintenir à jour les navigateurs.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800" b="1" baseline="0" dirty="0" smtClean="0">
                <a:solidFill>
                  <a:schemeClr val="accent6">
                    <a:lumMod val="50000"/>
                  </a:schemeClr>
                </a:solidFill>
              </a:rPr>
              <a:t>La création des nouveaux utilisateurs</a:t>
            </a: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</a:rPr>
              <a:t>	 (élève ; professeur) </a:t>
            </a:r>
          </a:p>
          <a:p>
            <a:pPr marL="342900" lvl="0" indent="-342900">
              <a:spcBef>
                <a:spcPts val="800"/>
              </a:spcBef>
              <a:defRPr/>
            </a:pP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</a:rPr>
              <a:t>	 </a:t>
            </a:r>
            <a:r>
              <a:rPr lang="fr-FR" sz="2800" b="1" dirty="0" smtClean="0">
                <a:solidFill>
                  <a:srgbClr val="0070C0"/>
                </a:solidFill>
              </a:rPr>
              <a:t>Elle ne peut se faire que par une mise à jour des bases « siècle ».</a:t>
            </a:r>
            <a:endParaRPr lang="fr-FR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</a:rPr>
              <a:t>Besoin de formation</a:t>
            </a:r>
          </a:p>
          <a:p>
            <a:pPr marL="342900" lvl="0" indent="-342900">
              <a:spcBef>
                <a:spcPts val="800"/>
              </a:spcBef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fr-FR" sz="2800" b="1" dirty="0" smtClean="0"/>
              <a:t> </a:t>
            </a:r>
            <a:r>
              <a:rPr lang="fr-FR" sz="2800" b="1" dirty="0" smtClean="0">
                <a:solidFill>
                  <a:srgbClr val="0070C0"/>
                </a:solidFill>
              </a:rPr>
              <a:t>Un guide utilisateur en ligne évolutif</a:t>
            </a:r>
            <a:endParaRPr kumimoji="0" lang="fr-FR" sz="2800" b="1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505200" y="6400800"/>
            <a:ext cx="4724400" cy="274320"/>
          </a:xfrm>
        </p:spPr>
        <p:txBody>
          <a:bodyPr/>
          <a:lstStyle/>
          <a:p>
            <a:r>
              <a:rPr lang="fr-FR" dirty="0" smtClean="0"/>
              <a:t>PNP - Lille – 4 &amp; 5 avril 2013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développements prioritaires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Le suivi des acquis : vision  globale de la classe</a:t>
            </a:r>
            <a:endParaRPr lang="fr-FR" sz="2400" dirty="0"/>
          </a:p>
          <a:p>
            <a:r>
              <a:rPr lang="fr-FR" sz="2400" dirty="0" smtClean="0"/>
              <a:t>L’exportation </a:t>
            </a:r>
            <a:r>
              <a:rPr lang="fr-FR" sz="2400" dirty="0"/>
              <a:t>du passeport professionnel :</a:t>
            </a:r>
          </a:p>
          <a:p>
            <a:pPr marL="812800" lvl="1" indent="-355600"/>
            <a:r>
              <a:rPr lang="fr-FR" dirty="0" smtClean="0"/>
              <a:t>L’extrait </a:t>
            </a:r>
            <a:r>
              <a:rPr lang="fr-FR" dirty="0"/>
              <a:t>du passeport professionnel</a:t>
            </a:r>
          </a:p>
          <a:p>
            <a:pPr lvl="2"/>
            <a:r>
              <a:rPr lang="fr-FR" dirty="0" smtClean="0">
                <a:hlinkClick r:id="rId2" action="ppaction://hlinkfile"/>
              </a:rPr>
              <a:t>BEP </a:t>
            </a:r>
            <a:r>
              <a:rPr lang="fr-FR" dirty="0">
                <a:hlinkClick r:id="rId2" action="ppaction://hlinkfile"/>
              </a:rPr>
              <a:t>MSA</a:t>
            </a:r>
            <a:endParaRPr lang="fr-FR" dirty="0"/>
          </a:p>
          <a:p>
            <a:pPr lvl="2"/>
            <a:r>
              <a:rPr lang="fr-FR" dirty="0" smtClean="0">
                <a:hlinkClick r:id="rId3" action="ppaction://hlinkfile"/>
              </a:rPr>
              <a:t>Bac </a:t>
            </a:r>
            <a:r>
              <a:rPr lang="fr-FR" dirty="0">
                <a:hlinkClick r:id="rId3" action="ppaction://hlinkfile"/>
              </a:rPr>
              <a:t>pro GA</a:t>
            </a:r>
            <a:endParaRPr lang="fr-FR" dirty="0"/>
          </a:p>
          <a:p>
            <a:r>
              <a:rPr lang="fr-FR" sz="2400" dirty="0" smtClean="0">
                <a:hlinkClick r:id="rId4" action="ppaction://hlinkfile"/>
              </a:rPr>
              <a:t>Le passeport pro en </a:t>
            </a:r>
            <a:r>
              <a:rPr lang="fr-FR" sz="2400" dirty="0">
                <a:hlinkClick r:id="rId4" action="ppaction://hlinkfile"/>
              </a:rPr>
              <a:t>fin de </a:t>
            </a:r>
            <a:r>
              <a:rPr lang="fr-FR" sz="2400" dirty="0" smtClean="0">
                <a:hlinkClick r:id="rId4" action="ppaction://hlinkfile"/>
              </a:rPr>
              <a:t>formation</a:t>
            </a:r>
            <a:endParaRPr lang="fr-FR" sz="2400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smtClean="0"/>
              <a:t>PNP - Lille - 4 &amp; 5 avril 2013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9552" y="371128"/>
            <a:ext cx="576064" cy="609600"/>
          </a:xfrm>
        </p:spPr>
        <p:txBody>
          <a:bodyPr/>
          <a:lstStyle/>
          <a:p>
            <a:fld id="{DF28FB93-0A08-4E7D-8E63-9EFA29F1E093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366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760"/>
            <a:ext cx="8929718" cy="848662"/>
          </a:xfrm>
        </p:spPr>
        <p:txBody>
          <a:bodyPr>
            <a:normAutofit fontScale="90000"/>
          </a:bodyPr>
          <a:lstStyle/>
          <a:p>
            <a:r>
              <a:rPr lang="fr-FR" sz="2800" dirty="0" smtClean="0"/>
              <a:t>L’usage des tableaux de bord de suivi d’acquisition des  compétences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857364"/>
            <a:ext cx="7520940" cy="3579849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pPr lvl="2">
              <a:lnSpc>
                <a:spcPct val="200000"/>
              </a:lnSpc>
            </a:pPr>
            <a:endParaRPr lang="fr-FR" b="1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PNP - Lille – 4 &amp; 5 avril 2013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9552" y="371128"/>
            <a:ext cx="576064" cy="609600"/>
          </a:xfrm>
        </p:spPr>
        <p:txBody>
          <a:bodyPr>
            <a:normAutofit/>
          </a:bodyPr>
          <a:lstStyle/>
          <a:p>
            <a:fld id="{72567A00-9150-4DD9-B957-14F3AFFE02B7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755576" y="1500174"/>
            <a:ext cx="8174142" cy="4305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► Individualisation des parcours</a:t>
            </a:r>
            <a:r>
              <a:rPr kumimoji="0" lang="fr-FR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 affectation des scénarii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ts val="800"/>
              </a:spcBef>
            </a:pP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</a:rPr>
              <a:t>► Appropriation de son parcours par l’élève et responsabilisation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1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lvl="0" indent="-342900">
              <a:spcBef>
                <a:spcPts val="800"/>
              </a:spcBef>
            </a:pP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</a:rPr>
              <a:t>► Aide à la personnalisation des  PFMP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ts val="800"/>
              </a:spcBef>
            </a:pPr>
            <a:endParaRPr kumimoji="0" lang="fr-FR" sz="1000" b="1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ts val="800"/>
              </a:spcBef>
            </a:pP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</a:rPr>
              <a:t>► </a:t>
            </a:r>
            <a:r>
              <a:rPr lang="fr-FR" sz="2800" b="1" baseline="0" dirty="0" smtClean="0">
                <a:solidFill>
                  <a:schemeClr val="accent6">
                    <a:lumMod val="50000"/>
                  </a:schemeClr>
                </a:solidFill>
              </a:rPr>
              <a:t>Aide</a:t>
            </a: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</a:rPr>
              <a:t> au pilotage du passeport professionnel par l’enseignant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Mod_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Theme_Mod_theme</Template>
  <TotalTime>623</TotalTime>
  <Words>264</Words>
  <Application>Microsoft Office PowerPoint</Application>
  <PresentationFormat>Affichage à l'écran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Theme_Mod_theme</vt:lpstr>
      <vt:lpstr>Le passeport professionnel …à l’aide de CERISE Pro</vt:lpstr>
      <vt:lpstr>Le passeport professionnel</vt:lpstr>
      <vt:lpstr>Le passeport professionnel …à l’aide de CERISE Pro</vt:lpstr>
      <vt:lpstr>Cerise pro au service du passeport</vt:lpstr>
      <vt:lpstr>Les thèmes évoqués par les utilisateurs (1/2) </vt:lpstr>
      <vt:lpstr>Les thèmes évoqués par les utilisateurs (2/2) </vt:lpstr>
      <vt:lpstr>Les développements prioritaires</vt:lpstr>
      <vt:lpstr>L’usage des tableaux de bord de suivi d’acquisition des  compétences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Edith Simon</dc:creator>
  <cp:lastModifiedBy>Edith Simon</cp:lastModifiedBy>
  <cp:revision>36</cp:revision>
  <dcterms:created xsi:type="dcterms:W3CDTF">2013-03-29T18:51:16Z</dcterms:created>
  <dcterms:modified xsi:type="dcterms:W3CDTF">2013-04-14T20:36:29Z</dcterms:modified>
</cp:coreProperties>
</file>